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31"/>
  </p:notesMasterIdLst>
  <p:sldIdLst>
    <p:sldId id="272" r:id="rId5"/>
    <p:sldId id="300" r:id="rId6"/>
    <p:sldId id="302" r:id="rId7"/>
    <p:sldId id="336" r:id="rId8"/>
    <p:sldId id="306" r:id="rId9"/>
    <p:sldId id="307" r:id="rId10"/>
    <p:sldId id="308" r:id="rId11"/>
    <p:sldId id="324" r:id="rId12"/>
    <p:sldId id="325" r:id="rId13"/>
    <p:sldId id="328" r:id="rId14"/>
    <p:sldId id="341" r:id="rId15"/>
    <p:sldId id="342" r:id="rId16"/>
    <p:sldId id="309" r:id="rId17"/>
    <p:sldId id="316" r:id="rId18"/>
    <p:sldId id="340" r:id="rId19"/>
    <p:sldId id="339" r:id="rId20"/>
    <p:sldId id="319" r:id="rId21"/>
    <p:sldId id="318" r:id="rId22"/>
    <p:sldId id="320" r:id="rId23"/>
    <p:sldId id="321" r:id="rId24"/>
    <p:sldId id="322" r:id="rId25"/>
    <p:sldId id="304" r:id="rId26"/>
    <p:sldId id="305" r:id="rId27"/>
    <p:sldId id="312" r:id="rId28"/>
    <p:sldId id="323" r:id="rId29"/>
    <p:sldId id="301" r:id="rId30"/>
  </p:sldIdLst>
  <p:sldSz cx="9144000" cy="6858000" type="screen4x3"/>
  <p:notesSz cx="6735763" cy="98663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16" cy="493080"/>
          </a:xfrm>
          <a:prstGeom prst="rect">
            <a:avLst/>
          </a:prstGeom>
        </p:spPr>
        <p:txBody>
          <a:bodyPr vert="horz" lIns="91047" tIns="45523" rIns="91047" bIns="45523"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14666" y="0"/>
            <a:ext cx="2919516" cy="493080"/>
          </a:xfrm>
          <a:prstGeom prst="rect">
            <a:avLst/>
          </a:prstGeom>
        </p:spPr>
        <p:txBody>
          <a:bodyPr vert="horz" lIns="91047" tIns="45523" rIns="91047" bIns="45523" rtlCol="0"/>
          <a:lstStyle>
            <a:lvl1pPr algn="r" eaLnBrk="1" hangingPunct="1">
              <a:defRPr sz="1200">
                <a:latin typeface="Arial" charset="0"/>
              </a:defRPr>
            </a:lvl1pPr>
          </a:lstStyle>
          <a:p>
            <a:pPr>
              <a:defRPr/>
            </a:pPr>
            <a:fld id="{250AC5B1-2FDD-488B-AC14-D9F28D1B05E1}" type="datetimeFigureOut">
              <a:rPr lang="x-none"/>
              <a:pPr>
                <a:defRPr/>
              </a:pPr>
              <a:t>4/19/2022</a:t>
            </a:fld>
            <a:endParaRPr lang="x-none"/>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047" tIns="45523" rIns="91047" bIns="45523" rtlCol="0" anchor="ctr"/>
          <a:lstStyle/>
          <a:p>
            <a:pPr lvl="0"/>
            <a:endParaRPr lang="x-none" noProof="0"/>
          </a:p>
        </p:txBody>
      </p:sp>
      <p:sp>
        <p:nvSpPr>
          <p:cNvPr id="5" name="Notes Placeholder 4"/>
          <p:cNvSpPr>
            <a:spLocks noGrp="1"/>
          </p:cNvSpPr>
          <p:nvPr>
            <p:ph type="body" sz="quarter" idx="3"/>
          </p:nvPr>
        </p:nvSpPr>
        <p:spPr>
          <a:xfrm>
            <a:off x="673736" y="4686618"/>
            <a:ext cx="5388294" cy="4439289"/>
          </a:xfrm>
          <a:prstGeom prst="rect">
            <a:avLst/>
          </a:prstGeom>
        </p:spPr>
        <p:txBody>
          <a:bodyPr vert="horz" lIns="91047" tIns="45523" rIns="91047" bIns="455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371660"/>
            <a:ext cx="2919516" cy="493078"/>
          </a:xfrm>
          <a:prstGeom prst="rect">
            <a:avLst/>
          </a:prstGeom>
        </p:spPr>
        <p:txBody>
          <a:bodyPr vert="horz" lIns="91047" tIns="45523" rIns="91047" bIns="45523"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14666" y="9371660"/>
            <a:ext cx="2919516" cy="493078"/>
          </a:xfrm>
          <a:prstGeom prst="rect">
            <a:avLst/>
          </a:prstGeom>
        </p:spPr>
        <p:txBody>
          <a:bodyPr vert="horz" lIns="91047" tIns="45523" rIns="91047" bIns="45523"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4/19/2022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4/19/2022</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4/19/2022</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4/19/2022</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4/19/2022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4/19/2022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4/19/2022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4/19/2022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4/19/2022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4/19/2022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4/19/2022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4/19/2022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4/19/2022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4/19/2022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4/19/2022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4/19/2022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4/19/2022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4/19/2022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4/19/2022</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4" name="Content Placeholder 3">
            <a:extLst>
              <a:ext uri="{FF2B5EF4-FFF2-40B4-BE49-F238E27FC236}">
                <a16:creationId xmlns:a16="http://schemas.microsoft.com/office/drawing/2014/main" id="{420ADA5F-9A3B-4FAD-B58E-9D99BD109C46}"/>
              </a:ext>
            </a:extLst>
          </p:cNvPr>
          <p:cNvSpPr>
            <a:spLocks noGrp="1"/>
          </p:cNvSpPr>
          <p:nvPr>
            <p:ph idx="1"/>
          </p:nvPr>
        </p:nvSpPr>
        <p:spPr/>
        <p:txBody>
          <a:bodyPr/>
          <a:lstStyle/>
          <a:p>
            <a:pPr marL="0" indent="0" algn="ctr">
              <a:buNone/>
            </a:pPr>
            <a:endParaRPr lang="sr-Cyrl-RS" sz="2800" b="1" dirty="0">
              <a:latin typeface="+mn-lt"/>
            </a:endParaRPr>
          </a:p>
          <a:p>
            <a:pPr marL="0" indent="0" algn="ctr">
              <a:buNone/>
            </a:pPr>
            <a:r>
              <a:rPr lang="sr-Cyrl-RS" sz="2800" b="1" dirty="0">
                <a:latin typeface="+mn-lt"/>
              </a:rPr>
              <a:t>Концентрација учесника на тржишту и утицаји на поступак уновчења у стечајном поступку</a:t>
            </a:r>
          </a:p>
          <a:p>
            <a:pPr marL="0" indent="0" algn="ctr">
              <a:buNone/>
            </a:pPr>
            <a:endParaRPr lang="sr-Cyrl-RS" sz="2800" b="1" dirty="0"/>
          </a:p>
          <a:p>
            <a:pPr marL="0" indent="0" algn="ctr">
              <a:buNone/>
            </a:pPr>
            <a:r>
              <a:rPr lang="sr-Cyrl-RS" sz="2000" b="1" dirty="0"/>
              <a:t>                                              </a:t>
            </a:r>
          </a:p>
          <a:p>
            <a:pPr marL="0" indent="0" algn="ctr">
              <a:buNone/>
            </a:pPr>
            <a:r>
              <a:rPr lang="sr-Cyrl-RS" sz="2000" b="1" dirty="0"/>
              <a:t>                                                  Марија Даниловић</a:t>
            </a:r>
          </a:p>
          <a:p>
            <a:pPr marL="0" indent="0" algn="ctr">
              <a:buNone/>
            </a:pPr>
            <a:r>
              <a:rPr lang="sr-Cyrl-RS" sz="1200" b="1" dirty="0"/>
              <a:t>			Правни саветник у центру за стечај у </a:t>
            </a:r>
          </a:p>
          <a:p>
            <a:pPr marL="0" indent="0" algn="ctr">
              <a:buNone/>
            </a:pPr>
            <a:r>
              <a:rPr lang="sr-Cyrl-RS" sz="1200" b="1" dirty="0"/>
              <a:t>			Агенцији за лиценцирање стечајних управника</a:t>
            </a:r>
            <a:endParaRPr lang="en-US" sz="1200" b="1"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3725A9-801A-CC50-E24C-B6ED99232BA7}"/>
              </a:ext>
            </a:extLst>
          </p:cNvPr>
          <p:cNvSpPr>
            <a:spLocks noGrp="1"/>
          </p:cNvSpPr>
          <p:nvPr>
            <p:ph idx="1"/>
          </p:nvPr>
        </p:nvSpPr>
        <p:spPr/>
        <p:txBody>
          <a:bodyPr/>
          <a:lstStyle/>
          <a:p>
            <a:pPr marL="0" indent="0" algn="just">
              <a:buNone/>
            </a:pPr>
            <a:r>
              <a:rPr lang="sr-Latn-RS" sz="1600" kern="0" dirty="0">
                <a:effectLst/>
                <a:ea typeface="Times New Roman" panose="02020603050405020304" pitchFamily="18" charset="0"/>
                <a:cs typeface="Times New Roman" panose="02020603050405020304" pitchFamily="18" charset="0"/>
              </a:rPr>
              <a:t>Контрола над учесником на тржишту</a:t>
            </a:r>
            <a:r>
              <a:rPr lang="sr-Cyrl-RS" sz="1600" kern="0" dirty="0">
                <a:effectLst/>
                <a:ea typeface="Times New Roman" panose="02020603050405020304" pitchFamily="18" charset="0"/>
                <a:cs typeface="Times New Roman" panose="02020603050405020304" pitchFamily="18" charset="0"/>
              </a:rPr>
              <a:t> (непосредна или посредна контрола)</a:t>
            </a:r>
            <a:r>
              <a:rPr lang="sr-Latn-RS" sz="1600" kern="0" dirty="0">
                <a:effectLst/>
                <a:ea typeface="Times New Roman" panose="02020603050405020304" pitchFamily="18" charset="0"/>
                <a:cs typeface="Times New Roman" panose="02020603050405020304" pitchFamily="18" charset="0"/>
              </a:rPr>
              <a:t> у смислу </a:t>
            </a:r>
            <a:r>
              <a:rPr lang="sr-Cyrl-RS" sz="1600" kern="0" dirty="0">
                <a:ea typeface="Times New Roman" panose="02020603050405020304" pitchFamily="18" charset="0"/>
                <a:cs typeface="Times New Roman" panose="02020603050405020304" pitchFamily="18" charset="0"/>
              </a:rPr>
              <a:t>ЗЗК</a:t>
            </a:r>
            <a:r>
              <a:rPr lang="sr-Cyrl-RS" sz="1600" kern="0" dirty="0">
                <a:effectLst/>
                <a:ea typeface="Times New Roman" panose="02020603050405020304" pitchFamily="18" charset="0"/>
                <a:cs typeface="Times New Roman" panose="02020603050405020304" pitchFamily="18" charset="0"/>
              </a:rPr>
              <a:t>, регулисана је чланом 5 став 2, </a:t>
            </a:r>
            <a:r>
              <a:rPr lang="sr-Cyrl-RS" sz="1600" kern="0" dirty="0">
                <a:ea typeface="Times New Roman" panose="02020603050405020304" pitchFamily="18" charset="0"/>
                <a:cs typeface="Times New Roman" panose="02020603050405020304" pitchFamily="18" charset="0"/>
              </a:rPr>
              <a:t>као</a:t>
            </a:r>
            <a:r>
              <a:rPr lang="sr-Cyrl-RS" sz="1600" kern="0" dirty="0">
                <a:effectLst/>
                <a:ea typeface="Times New Roman" panose="02020603050405020304" pitchFamily="18" charset="0"/>
                <a:cs typeface="Times New Roman" panose="02020603050405020304" pitchFamily="18" charset="0"/>
              </a:rPr>
              <a:t> контрола која </a:t>
            </a:r>
            <a:r>
              <a:rPr lang="sr-Latn-RS" sz="1600" kern="0" dirty="0">
                <a:effectLst/>
                <a:ea typeface="Times New Roman" panose="02020603050405020304" pitchFamily="18" charset="0"/>
                <a:cs typeface="Times New Roman" panose="02020603050405020304" pitchFamily="18" charset="0"/>
              </a:rPr>
              <a:t>представља могућност одлучујућег утицаја на вођење послова другог или других учесника на тржишту, а нарочито: </a:t>
            </a:r>
            <a:endParaRPr lang="sr-Cyrl-RS" sz="1600" kern="0" dirty="0">
              <a:effectLst/>
              <a:ea typeface="Times New Roman" panose="02020603050405020304" pitchFamily="18" charset="0"/>
              <a:cs typeface="Times New Roman" panose="02020603050405020304" pitchFamily="18" charset="0"/>
            </a:endParaRPr>
          </a:p>
          <a:p>
            <a:pPr marL="0" indent="0" algn="just">
              <a:buNone/>
            </a:pPr>
            <a:r>
              <a:rPr lang="sr-Latn-RS" sz="1600" kern="0" dirty="0">
                <a:effectLst/>
                <a:ea typeface="Times New Roman" panose="02020603050405020304" pitchFamily="18" charset="0"/>
                <a:cs typeface="Times New Roman" panose="02020603050405020304" pitchFamily="18" charset="0"/>
              </a:rPr>
              <a:t>1) ако контролни учесник има својство контролног (матичног) друштва, односно контролног члана или акционара, самостално или заједничким деловањем, по правилима о повезаним привредним друштвима у смислу закона којим се уређује положај привредних друштава;</a:t>
            </a:r>
            <a:endParaRPr lang="sr-Cyrl-RS" sz="1600" kern="0" dirty="0">
              <a:effectLst/>
              <a:ea typeface="Times New Roman" panose="02020603050405020304" pitchFamily="18" charset="0"/>
              <a:cs typeface="Times New Roman" panose="02020603050405020304" pitchFamily="18" charset="0"/>
            </a:endParaRPr>
          </a:p>
          <a:p>
            <a:pPr marL="0" indent="0" algn="just">
              <a:buNone/>
            </a:pPr>
            <a:r>
              <a:rPr lang="sr-Latn-RS" sz="1600" kern="0" dirty="0">
                <a:effectLst/>
                <a:ea typeface="Times New Roman" panose="02020603050405020304" pitchFamily="18" charset="0"/>
                <a:cs typeface="Times New Roman" panose="02020603050405020304" pitchFamily="18" charset="0"/>
              </a:rPr>
              <a:t> </a:t>
            </a:r>
            <a:r>
              <a:rPr lang="sr-Latn-RS" sz="1600" u="sng" kern="0" dirty="0">
                <a:effectLst/>
                <a:ea typeface="Times New Roman" panose="02020603050405020304" pitchFamily="18" charset="0"/>
                <a:cs typeface="Times New Roman" panose="02020603050405020304" pitchFamily="18" charset="0"/>
              </a:rPr>
              <a:t>2) на основу својине или других имовинских права на имовини или делу имовине другог учесника на тржишту; </a:t>
            </a:r>
            <a:endParaRPr lang="sr-Cyrl-RS" sz="1600" u="sng" kern="0" dirty="0">
              <a:effectLst/>
              <a:ea typeface="Times New Roman" panose="02020603050405020304" pitchFamily="18" charset="0"/>
              <a:cs typeface="Times New Roman" panose="02020603050405020304" pitchFamily="18" charset="0"/>
            </a:endParaRPr>
          </a:p>
          <a:p>
            <a:pPr marL="0" indent="0" algn="just">
              <a:buNone/>
            </a:pPr>
            <a:r>
              <a:rPr lang="sr-Latn-RS" sz="1600" kern="0" dirty="0">
                <a:effectLst/>
                <a:ea typeface="Times New Roman" panose="02020603050405020304" pitchFamily="18" charset="0"/>
                <a:cs typeface="Times New Roman" panose="02020603050405020304" pitchFamily="18" charset="0"/>
              </a:rPr>
              <a:t>3) на основу права из уговора, споразума или из хартија од вредности;</a:t>
            </a:r>
            <a:endParaRPr lang="sr-Cyrl-RS" sz="1600" kern="0" dirty="0">
              <a:effectLst/>
              <a:ea typeface="Times New Roman" panose="02020603050405020304" pitchFamily="18" charset="0"/>
              <a:cs typeface="Times New Roman" panose="02020603050405020304" pitchFamily="18" charset="0"/>
            </a:endParaRPr>
          </a:p>
          <a:p>
            <a:pPr marL="0" indent="0" algn="just">
              <a:buNone/>
            </a:pPr>
            <a:r>
              <a:rPr lang="sr-Latn-RS" sz="1600" kern="0" dirty="0">
                <a:effectLst/>
                <a:ea typeface="Times New Roman" panose="02020603050405020304" pitchFamily="18" charset="0"/>
                <a:cs typeface="Times New Roman" panose="02020603050405020304" pitchFamily="18" charset="0"/>
              </a:rPr>
              <a:t>4) по основу потраживања или средстава за обезбеђење потраживања или на основу услова пословне праксе које одређује контролни учесник. </a:t>
            </a:r>
            <a:endParaRPr lang="sr-Cyrl-RS" sz="1600" kern="0" dirty="0">
              <a:effectLst/>
              <a:ea typeface="Times New Roman" panose="02020603050405020304" pitchFamily="18" charset="0"/>
              <a:cs typeface="Times New Roman" panose="02020603050405020304" pitchFamily="18" charset="0"/>
            </a:endParaRPr>
          </a:p>
          <a:p>
            <a:pPr marL="0" indent="0" algn="just">
              <a:buNone/>
            </a:pPr>
            <a:r>
              <a:rPr lang="sr-Latn-RS" sz="1600" kern="0" dirty="0">
                <a:effectLst/>
                <a:ea typeface="Times New Roman" panose="02020603050405020304" pitchFamily="18" charset="0"/>
                <a:cs typeface="Times New Roman" panose="02020603050405020304" pitchFamily="18" charset="0"/>
              </a:rPr>
              <a:t>Повезани учесници на тржишту у смислу овог закона сматрају се једним учесником на тржишту. </a:t>
            </a:r>
            <a:endParaRPr lang="sr-Cyrl-RS" sz="1600" kern="0" dirty="0">
              <a:effectLst/>
              <a:ea typeface="Times New Roman" panose="02020603050405020304" pitchFamily="18" charset="0"/>
              <a:cs typeface="Times New Roman" panose="02020603050405020304" pitchFamily="18" charset="0"/>
            </a:endParaRPr>
          </a:p>
          <a:p>
            <a:pPr marL="0" indent="0" algn="just">
              <a:buNone/>
            </a:pPr>
            <a:r>
              <a:rPr lang="sr-Cyrl-RS" sz="1600" kern="100" dirty="0">
                <a:solidFill>
                  <a:srgbClr val="000000"/>
                </a:solidFill>
                <a:effectLst/>
                <a:ea typeface="Calibri" panose="020F0502020204030204" pitchFamily="34" charset="0"/>
                <a:cs typeface="Times New Roman" panose="02020603050405020304" pitchFamily="18" charset="0"/>
              </a:rPr>
              <a:t>У смислу наведеног члана, продаја целокупне имовине или </a:t>
            </a:r>
            <a:r>
              <a:rPr lang="sr-Cyrl-RS" sz="1600" kern="100" dirty="0">
                <a:solidFill>
                  <a:srgbClr val="000000"/>
                </a:solidFill>
                <a:ea typeface="Calibri" panose="020F0502020204030204" pitchFamily="34" charset="0"/>
                <a:cs typeface="Times New Roman" panose="02020603050405020304" pitchFamily="18" charset="0"/>
              </a:rPr>
              <a:t>имовинске целине </a:t>
            </a:r>
            <a:r>
              <a:rPr lang="sr-Cyrl-RS" sz="1600" kern="100" dirty="0">
                <a:solidFill>
                  <a:srgbClr val="000000"/>
                </a:solidFill>
                <a:effectLst/>
                <a:ea typeface="Calibri" panose="020F0502020204030204" pitchFamily="34" charset="0"/>
                <a:cs typeface="Times New Roman" panose="02020603050405020304" pitchFamily="18" charset="0"/>
              </a:rPr>
              <a:t>стечајног дужника </a:t>
            </a:r>
            <a:r>
              <a:rPr lang="sr-Cyrl-RS" sz="1600" kern="100" dirty="0">
                <a:solidFill>
                  <a:srgbClr val="000000"/>
                </a:solidFill>
                <a:ea typeface="Calibri" panose="020F0502020204030204" pitchFamily="34" charset="0"/>
                <a:cs typeface="Times New Roman" panose="02020603050405020304" pitchFamily="18" charset="0"/>
              </a:rPr>
              <a:t>односно</a:t>
            </a:r>
            <a:r>
              <a:rPr lang="sr-Cyrl-RS" sz="1600" kern="100" dirty="0">
                <a:solidFill>
                  <a:srgbClr val="000000"/>
                </a:solidFill>
                <a:effectLst/>
                <a:ea typeface="Calibri" panose="020F0502020204030204" pitchFamily="34" charset="0"/>
                <a:cs typeface="Times New Roman" panose="02020603050405020304" pitchFamily="18" charset="0"/>
              </a:rPr>
              <a:t> стечајног дужника као правног лица може представљати концентрацију уколико је купац привредни субјект који већ има контролу над другим привредним друштвом или субјектом.</a:t>
            </a:r>
            <a:endParaRPr lang="en-US" sz="1600" kern="100" dirty="0">
              <a:effectLst/>
              <a:ea typeface="Calibri" panose="020F0502020204030204" pitchFamily="34" charset="0"/>
              <a:cs typeface="Times New Roman" panose="02020603050405020304" pitchFamily="18" charset="0"/>
            </a:endParaRPr>
          </a:p>
          <a:p>
            <a:pPr marL="0" indent="0" algn="just">
              <a:buNone/>
            </a:pPr>
            <a:endParaRPr lang="en-US" sz="14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2405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66564E-35B3-4D10-AC17-A9206D8D7EF7}"/>
              </a:ext>
            </a:extLst>
          </p:cNvPr>
          <p:cNvSpPr>
            <a:spLocks noGrp="1"/>
          </p:cNvSpPr>
          <p:nvPr>
            <p:ph idx="1"/>
          </p:nvPr>
        </p:nvSpPr>
        <p:spPr/>
        <p:txBody>
          <a:bodyPr/>
          <a:lstStyle/>
          <a:p>
            <a:pPr algn="just"/>
            <a:endParaRPr lang="sr-Cyrl-RS" sz="1800" kern="100" dirty="0">
              <a:ea typeface="Calibri" panose="020F0502020204030204" pitchFamily="34" charset="0"/>
              <a:cs typeface="Times New Roman" panose="02020603050405020304" pitchFamily="18" charset="0"/>
            </a:endParaRPr>
          </a:p>
          <a:p>
            <a:pPr marL="0" indent="0" algn="just">
              <a:buNone/>
            </a:pPr>
            <a:r>
              <a:rPr lang="sr-Cyrl-RS" sz="1800" kern="100" dirty="0">
                <a:ea typeface="Calibri" panose="020F0502020204030204" pitchFamily="34" charset="0"/>
                <a:cs typeface="Times New Roman" panose="02020603050405020304" pitchFamily="18" charset="0"/>
              </a:rPr>
              <a:t>С</a:t>
            </a:r>
            <a:r>
              <a:rPr lang="sr-Cyrl-RS" sz="1800" kern="100" dirty="0">
                <a:effectLst/>
                <a:ea typeface="Calibri" panose="020F0502020204030204" pitchFamily="34" charset="0"/>
                <a:cs typeface="Times New Roman" panose="02020603050405020304" pitchFamily="18" charset="0"/>
              </a:rPr>
              <a:t>течајни управник приликом састављања огласа о продаји имовине стечајног дужника или стечајног дужника као правног лица, када се стечајни поступак води према одредбама Закона о стечају из 2009. и 2014. године у делу Огласа наводи формулацију у виду битних чињеница, да у случају да за купца у поступку продаје буде проглашено правно или физичко лице које подлеже обавези подношења пријаве концентрације, сходно одредбама Закона о заштити конкуренције, услови и рокови закључења уговора биће прилагођени роковима одлучивања Комисије за заштиту конкурениције.</a:t>
            </a:r>
            <a:endParaRPr lang="en-US" sz="18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5168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27350A-3CE0-4B89-AB38-12971996AA22}"/>
              </a:ext>
            </a:extLst>
          </p:cNvPr>
          <p:cNvSpPr>
            <a:spLocks noGrp="1"/>
          </p:cNvSpPr>
          <p:nvPr>
            <p:ph idx="1"/>
          </p:nvPr>
        </p:nvSpPr>
        <p:spPr/>
        <p:txBody>
          <a:bodyPr/>
          <a:lstStyle/>
          <a:p>
            <a:pPr marL="0" marR="0" indent="0" algn="just">
              <a:lnSpc>
                <a:spcPct val="107000"/>
              </a:lnSpc>
              <a:spcBef>
                <a:spcPts val="0"/>
              </a:spcBef>
              <a:spcAft>
                <a:spcPts val="800"/>
              </a:spcAft>
              <a:buNone/>
            </a:pPr>
            <a:r>
              <a:rPr lang="sr-Cyrl-RS" sz="2000" b="1" kern="100" dirty="0">
                <a:effectLst/>
                <a:ea typeface="Calibri" panose="020F0502020204030204" pitchFamily="34" charset="0"/>
                <a:cs typeface="Times New Roman" panose="02020603050405020304" pitchFamily="18" charset="0"/>
              </a:rPr>
              <a:t>Извод из Огласа о продаји</a:t>
            </a:r>
            <a:endParaRPr lang="sr-Latn-RS" sz="20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sr-Cyrl-CS" sz="2000" kern="100" dirty="0">
                <a:effectLst/>
                <a:ea typeface="Calibri" panose="020F0502020204030204" pitchFamily="34" charset="0"/>
                <a:cs typeface="Times New Roman" panose="02020603050405020304" pitchFamily="18" charset="0"/>
              </a:rPr>
              <a:t>„У случају да за купца у поступку продаје буде проглашено правно или физичко лице које подлеже обавези подношења пријаве концентрације, сходно одредбама Закона о заштити конкуренције („Сл. гласник РС“ бр. 51/2009 и 95/2013), услови и рокови закључења уговора биће прилагођени роковима одлучивања Комисије за заштиту конкуренције. У наведеном случају, проглашеном купцу банкарска гаранција ће бити наплаћена у року предвиђеним огласом, односно депозит ће бити задржан до доношења одлуке Комисије за заштиту конкуренције. Другом најповољнијем понуђачу депозит или банкарска гаранција (уколико је износ депозита обезбеђен гаранцијом) биће задржани до доношења одлуке Комисије за заштиту конкуренције по поднетој пријави купца.“</a:t>
            </a:r>
            <a:endParaRPr lang="sr-Latn-RS" sz="20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3295303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E96454-59DF-4AB2-9C57-47D5CB53CB92}"/>
              </a:ext>
            </a:extLst>
          </p:cNvPr>
          <p:cNvSpPr>
            <a:spLocks noGrp="1"/>
          </p:cNvSpPr>
          <p:nvPr>
            <p:ph idx="1"/>
          </p:nvPr>
        </p:nvSpPr>
        <p:spPr/>
        <p:txBody>
          <a:bodyPr/>
          <a:lstStyle/>
          <a:p>
            <a:pPr marL="0" indent="0">
              <a:buNone/>
            </a:pPr>
            <a:r>
              <a:rPr lang="sr-Cyrl-RS" sz="1600" b="1" kern="1200" dirty="0">
                <a:solidFill>
                  <a:srgbClr val="000000"/>
                </a:solidFill>
                <a:effectLst/>
                <a:ea typeface="Times New Roman" panose="02020603050405020304" pitchFamily="18" charset="0"/>
                <a:cs typeface="Times New Roman" panose="02020603050405020304" pitchFamily="18" charset="0"/>
              </a:rPr>
              <a:t>Услови за подношење пријаве концентрације </a:t>
            </a:r>
          </a:p>
          <a:p>
            <a:pPr marL="0" marR="0" indent="0" algn="just">
              <a:lnSpc>
                <a:spcPct val="107000"/>
              </a:lnSpc>
              <a:spcBef>
                <a:spcPts val="0"/>
              </a:spcBef>
              <a:spcAft>
                <a:spcPts val="800"/>
              </a:spcAft>
              <a:buNone/>
            </a:pPr>
            <a:r>
              <a:rPr lang="sr-Cyrl-RS" sz="1400" kern="100" dirty="0">
                <a:effectLst/>
                <a:ea typeface="Calibri" panose="020F0502020204030204" pitchFamily="34" charset="0"/>
                <a:cs typeface="Times New Roman" panose="02020603050405020304" pitchFamily="18" charset="0"/>
              </a:rPr>
              <a:t>Уколико се испуне услови који су прописани чланом 61. Закона (укупан приход свих учесника) пријава концентрације се у складу са чланом 63. Закона, подноси у року од 15 дана од дана извршења прве од следећих радњи:</a:t>
            </a:r>
          </a:p>
          <a:p>
            <a:pPr marL="0" marR="0" indent="0" algn="just">
              <a:lnSpc>
                <a:spcPct val="107000"/>
              </a:lnSpc>
              <a:spcBef>
                <a:spcPts val="0"/>
              </a:spcBef>
              <a:spcAft>
                <a:spcPts val="800"/>
              </a:spcAft>
              <a:buNone/>
            </a:pPr>
            <a:r>
              <a:rPr lang="sr-Cyrl-RS" sz="1400" kern="100" dirty="0">
                <a:effectLst/>
                <a:ea typeface="Calibri" panose="020F0502020204030204" pitchFamily="34" charset="0"/>
                <a:cs typeface="Times New Roman" panose="02020603050405020304" pitchFamily="18" charset="0"/>
              </a:rPr>
              <a:t> 1. Закључења споразума или уговора, </a:t>
            </a:r>
          </a:p>
          <a:p>
            <a:pPr marL="0" marR="0" indent="0" algn="just">
              <a:lnSpc>
                <a:spcPct val="107000"/>
              </a:lnSpc>
              <a:spcBef>
                <a:spcPts val="0"/>
              </a:spcBef>
              <a:spcAft>
                <a:spcPts val="800"/>
              </a:spcAft>
              <a:buNone/>
            </a:pPr>
            <a:r>
              <a:rPr lang="sr-Cyrl-RS" sz="1400" kern="100" dirty="0">
                <a:effectLst/>
                <a:ea typeface="Calibri" panose="020F0502020204030204" pitchFamily="34" charset="0"/>
                <a:cs typeface="Times New Roman" panose="02020603050405020304" pitchFamily="18" charset="0"/>
              </a:rPr>
              <a:t>2. Објављивање јавног позива, односно понуде или затварања јавне понуде, </a:t>
            </a:r>
          </a:p>
          <a:p>
            <a:pPr marL="0" marR="0" indent="0" algn="just">
              <a:lnSpc>
                <a:spcPct val="107000"/>
              </a:lnSpc>
              <a:spcBef>
                <a:spcPts val="0"/>
              </a:spcBef>
              <a:spcAft>
                <a:spcPts val="800"/>
              </a:spcAft>
              <a:buNone/>
            </a:pPr>
            <a:r>
              <a:rPr lang="sr-Cyrl-RS" sz="1400" kern="100" dirty="0">
                <a:effectLst/>
                <a:ea typeface="Calibri" panose="020F0502020204030204" pitchFamily="34" charset="0"/>
                <a:cs typeface="Times New Roman" panose="02020603050405020304" pitchFamily="18" charset="0"/>
              </a:rPr>
              <a:t>3. Стицања контроле. </a:t>
            </a:r>
          </a:p>
          <a:p>
            <a:pPr marL="0" marR="0" indent="0" algn="just">
              <a:lnSpc>
                <a:spcPct val="107000"/>
              </a:lnSpc>
              <a:spcBef>
                <a:spcPts val="0"/>
              </a:spcBef>
              <a:spcAft>
                <a:spcPts val="800"/>
              </a:spcAft>
              <a:buNone/>
            </a:pPr>
            <a:r>
              <a:rPr lang="sr-Cyrl-RS" sz="1400" kern="100" dirty="0">
                <a:effectLst/>
                <a:ea typeface="Calibri" panose="020F0502020204030204" pitchFamily="34" charset="0"/>
                <a:cs typeface="Times New Roman" panose="02020603050405020304" pitchFamily="18" charset="0"/>
              </a:rPr>
              <a:t>Пријава се у смислу наведеног члана став 2. може поднети и када учесници на тржишту покажу озбиљну намеру за закључење уговора, потписивањем писма о намери, објављивањем намере да учине понуду или на други начин који претходи радњи из става 1. овог члана.</a:t>
            </a:r>
          </a:p>
          <a:p>
            <a:pPr marL="0" marR="0" indent="0" algn="just">
              <a:lnSpc>
                <a:spcPct val="107000"/>
              </a:lnSpc>
              <a:spcBef>
                <a:spcPts val="0"/>
              </a:spcBef>
              <a:spcAft>
                <a:spcPts val="800"/>
              </a:spcAft>
              <a:buNone/>
            </a:pPr>
            <a:r>
              <a:rPr lang="sr-Cyrl-RS" sz="1400" kern="100" dirty="0">
                <a:effectLst/>
                <a:ea typeface="Calibri" panose="020F0502020204030204" pitchFamily="34" charset="0"/>
                <a:cs typeface="Times New Roman" panose="02020603050405020304" pitchFamily="18" charset="0"/>
              </a:rPr>
              <a:t>Када контролу над целим или над деловима једног или више учесника на тржишту стиче други учесник на тржишту, пријаву подноси учесник на тржишту који стиче контролу, а у случају заједничког улагања, пријаву подносе сви учесници заједно како предвиђа став 3 члана 63. Закона.</a:t>
            </a:r>
            <a:endParaRPr lang="sr-Latn-RS" sz="1400" kern="100" dirty="0">
              <a:effectLst/>
              <a:ea typeface="Calibri" panose="020F0502020204030204" pitchFamily="34" charset="0"/>
              <a:cs typeface="Times New Roman" panose="02020603050405020304" pitchFamily="18" charset="0"/>
            </a:endParaRPr>
          </a:p>
          <a:p>
            <a:pPr marL="0" indent="0" algn="just">
              <a:buNone/>
            </a:pPr>
            <a:r>
              <a:rPr lang="sr-Cyrl-RS" sz="1400" kern="100" dirty="0">
                <a:effectLst/>
                <a:ea typeface="Calibri" panose="020F0502020204030204" pitchFamily="34" charset="0"/>
                <a:cs typeface="Times New Roman" panose="02020603050405020304" pitchFamily="18" charset="0"/>
              </a:rPr>
              <a:t>Приликом подношења пријаве доставља се и акт о концентрацији који у смислу тачке 1 овог члана може бити споразум или уговор, у смислу тачке 2 писмо о намерама, и понуда за преузимање у смислу тачке 3 истог члана.</a:t>
            </a:r>
            <a:endParaRPr lang="sr-Cyrl-RS" sz="1400" kern="100" dirty="0">
              <a:effectLst/>
              <a:ea typeface="Calibri" panose="020F0502020204030204" pitchFamily="34" charset="0"/>
            </a:endParaRPr>
          </a:p>
          <a:p>
            <a:pPr algn="just"/>
            <a:endParaRPr lang="en-US" sz="1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14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2688179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963CCF-2AAD-11F8-8532-1E23D16CC0BE}"/>
              </a:ext>
            </a:extLst>
          </p:cNvPr>
          <p:cNvSpPr>
            <a:spLocks noGrp="1"/>
          </p:cNvSpPr>
          <p:nvPr>
            <p:ph idx="1"/>
          </p:nvPr>
        </p:nvSpPr>
        <p:spPr>
          <a:xfrm>
            <a:off x="467544" y="1600200"/>
            <a:ext cx="8219256" cy="5141168"/>
          </a:xfrm>
        </p:spPr>
        <p:txBody>
          <a:bodyPr/>
          <a:lstStyle/>
          <a:p>
            <a:pPr marL="0" indent="0" algn="ctr">
              <a:buNone/>
            </a:pPr>
            <a:r>
              <a:rPr lang="sr-Cyrl-RS" sz="1600" b="1" kern="100" dirty="0">
                <a:effectLst/>
                <a:ea typeface="Calibri" panose="020F0502020204030204" pitchFamily="34" charset="0"/>
                <a:cs typeface="Times New Roman" panose="02020603050405020304" pitchFamily="18" charset="0"/>
              </a:rPr>
              <a:t>Прекид концентрације и </a:t>
            </a:r>
            <a:r>
              <a:rPr lang="sr-Cyrl-RS" sz="1600" b="1" kern="100" dirty="0">
                <a:effectLst/>
                <a:ea typeface="Calibri" panose="020F0502020204030204" pitchFamily="34" charset="0"/>
              </a:rPr>
              <a:t>Мере деконцентрације и могућ утицај на продају у стечајном поступку</a:t>
            </a:r>
            <a:endParaRPr lang="sr-Latn-RS" sz="1600" b="1" kern="100" dirty="0">
              <a:effectLst/>
              <a:ea typeface="Calibri" panose="020F0502020204030204" pitchFamily="34" charset="0"/>
            </a:endParaRPr>
          </a:p>
          <a:p>
            <a:pPr marL="0" indent="0">
              <a:buNone/>
            </a:pPr>
            <a:r>
              <a:rPr lang="sr-Cyrl-RS" sz="1600" b="1" kern="100" dirty="0">
                <a:effectLst/>
                <a:ea typeface="Calibri" panose="020F0502020204030204" pitchFamily="34" charset="0"/>
                <a:cs typeface="Times New Roman" panose="02020603050405020304" pitchFamily="18" charset="0"/>
              </a:rPr>
              <a:t>Прекид концентрације</a:t>
            </a:r>
            <a:endParaRPr lang="sr-Latn-RS" sz="1600" b="1" kern="100" dirty="0">
              <a:effectLst/>
              <a:ea typeface="Calibri" panose="020F0502020204030204" pitchFamily="34" charset="0"/>
              <a:cs typeface="Times New Roman" panose="02020603050405020304" pitchFamily="18" charset="0"/>
            </a:endParaRPr>
          </a:p>
          <a:p>
            <a:pPr algn="just"/>
            <a:r>
              <a:rPr lang="sr-Cyrl-RS" sz="1600" kern="100" dirty="0">
                <a:effectLst/>
                <a:ea typeface="Calibri" panose="020F0502020204030204" pitchFamily="34" charset="0"/>
              </a:rPr>
              <a:t>Члан 64. ЗЗК прописује да су учесници у концентрацији  дужни да прекину спровођење концентрације до доношења решења Комисије. Наведена одредба се односи како на случај кад је поднета пријава концентрације по захтеву учесника у концентрацији тако и на случај када је по службеној дужности Закључком Комисије покренут поступак за одобрење спровођења концентрације а по сазнању комисије за спроведену концентрацију. У другом случају, учесници у концентрацији су дужни да прекину спровођење концентрације од дана пријема Закључка о покретању поступка одобрења спровођења концентрације. </a:t>
            </a:r>
          </a:p>
          <a:p>
            <a:pPr algn="just"/>
            <a:r>
              <a:rPr lang="sr-Cyrl-RS" sz="1600" kern="100" dirty="0">
                <a:effectLst/>
                <a:ea typeface="Calibri" panose="020F0502020204030204" pitchFamily="34" charset="0"/>
                <a:cs typeface="Times New Roman" panose="02020603050405020304" pitchFamily="18" charset="0"/>
              </a:rPr>
              <a:t>Тумачењем наведене одредбе може се доћи до закључка да иста производи дејство и на продају у стечајном поступку тако да прекида даље радње спровођења концентрације, и има за последицу да уколико је поднета пријава концентрације након продаје у стечајном поступку која представља концентрацију, одлаже закључење уговора, односно стечајни управник не сме приступити закључењу Уговора са потенцијалним купцем све док Комисија не донесе одлуку о спроведеној концентрацији. Сходно одредбама Закона о стечају Комисија по поднетој пријави одлучује са нарочитом хитношћу и у скраћеном поступку. </a:t>
            </a:r>
            <a:endParaRPr lang="sr-Latn-RS" sz="1600" kern="100" dirty="0">
              <a:effectLst/>
              <a:ea typeface="Calibri" panose="020F0502020204030204" pitchFamily="34" charset="0"/>
              <a:cs typeface="Times New Roman" panose="02020603050405020304" pitchFamily="18" charset="0"/>
            </a:endParaRPr>
          </a:p>
          <a:p>
            <a:pPr algn="just"/>
            <a:endParaRPr lang="sr-Cyrl-RS" sz="1600" kern="100" dirty="0">
              <a:effectLst/>
              <a:ea typeface="Calibri" panose="020F0502020204030204" pitchFamily="34" charset="0"/>
            </a:endParaRPr>
          </a:p>
          <a:p>
            <a:pPr algn="just"/>
            <a:endParaRPr lang="sr-Cyrl-RS" sz="1600" b="1" kern="100" dirty="0">
              <a:effectLst/>
              <a:ea typeface="Calibri" panose="020F0502020204030204" pitchFamily="34" charset="0"/>
              <a:cs typeface="Times New Roman" panose="02020603050405020304" pitchFamily="18" charset="0"/>
            </a:endParaRPr>
          </a:p>
          <a:p>
            <a:pPr algn="just"/>
            <a:endParaRPr lang="sr-Cyrl-RS" sz="1600" kern="100" dirty="0">
              <a:effectLst/>
              <a:ea typeface="Calibri" panose="020F0502020204030204" pitchFamily="34" charset="0"/>
            </a:endParaRPr>
          </a:p>
          <a:p>
            <a:pPr algn="just"/>
            <a:endParaRPr lang="sr-Cyrl-RS" sz="1600" kern="100" dirty="0">
              <a:ea typeface="Calibri" panose="020F0502020204030204" pitchFamily="34" charset="0"/>
            </a:endParaRPr>
          </a:p>
          <a:p>
            <a:pPr algn="just"/>
            <a:endParaRPr lang="sr-Cyrl-RS" sz="1600" kern="100" dirty="0">
              <a:effectLst/>
              <a:ea typeface="Calibri" panose="020F0502020204030204" pitchFamily="34" charset="0"/>
            </a:endParaRPr>
          </a:p>
          <a:p>
            <a:pPr algn="just"/>
            <a:endParaRPr lang="en-US" dirty="0"/>
          </a:p>
        </p:txBody>
      </p:sp>
    </p:spTree>
    <p:extLst>
      <p:ext uri="{BB962C8B-B14F-4D97-AF65-F5344CB8AC3E}">
        <p14:creationId xmlns:p14="http://schemas.microsoft.com/office/powerpoint/2010/main" val="1180300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68454B-FC7C-45FB-BDF3-CF5678637E89}"/>
              </a:ext>
            </a:extLst>
          </p:cNvPr>
          <p:cNvSpPr>
            <a:spLocks noGrp="1"/>
          </p:cNvSpPr>
          <p:nvPr>
            <p:ph idx="1"/>
          </p:nvPr>
        </p:nvSpPr>
        <p:spPr/>
        <p:txBody>
          <a:bodyPr/>
          <a:lstStyle/>
          <a:p>
            <a:pPr marL="0" marR="0" indent="0" algn="just">
              <a:lnSpc>
                <a:spcPct val="107000"/>
              </a:lnSpc>
              <a:spcBef>
                <a:spcPts val="0"/>
              </a:spcBef>
              <a:spcAft>
                <a:spcPts val="800"/>
              </a:spcAft>
              <a:buNone/>
            </a:pPr>
            <a:endParaRPr lang="sr-Cyrl-RS" sz="1600" b="1"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sr-Cyrl-RS" sz="1600" b="1" kern="100" dirty="0">
                <a:effectLst/>
                <a:ea typeface="Calibri" panose="020F0502020204030204" pitchFamily="34" charset="0"/>
                <a:cs typeface="Times New Roman" panose="02020603050405020304" pitchFamily="18" charset="0"/>
              </a:rPr>
              <a:t>Мере декоцентрације</a:t>
            </a:r>
            <a:endParaRPr lang="en-US" sz="1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sr-Cyrl-RS" sz="1600" kern="100" dirty="0">
                <a:solidFill>
                  <a:srgbClr val="000000"/>
                </a:solidFill>
                <a:effectLst/>
                <a:ea typeface="Calibri" panose="020F0502020204030204" pitchFamily="34" charset="0"/>
                <a:cs typeface="Times New Roman" panose="02020603050405020304" pitchFamily="18" charset="0"/>
              </a:rPr>
              <a:t>Повредом конкуренције се сматра спровођење концентрације учесника на тржишту за које није издато одобрење, а која не испуњава услове за безусловно одобрење. Она концентрација за коју не може бити издато безусловно одобрење доводи до нарушавања конкуренције на тржишту.</a:t>
            </a:r>
            <a:r>
              <a:rPr lang="sr-Cyrl-RS" sz="1600" b="1" kern="100" dirty="0">
                <a:solidFill>
                  <a:srgbClr val="000000"/>
                </a:solidFill>
                <a:effectLst/>
                <a:ea typeface="Calibri" panose="020F0502020204030204" pitchFamily="34" charset="0"/>
                <a:cs typeface="Times New Roman" panose="02020603050405020304" pitchFamily="18" charset="0"/>
              </a:rPr>
              <a:t> </a:t>
            </a:r>
          </a:p>
          <a:p>
            <a:pPr marL="0" indent="0" algn="just">
              <a:buNone/>
            </a:pPr>
            <a:r>
              <a:rPr lang="sr-Cyrl-RS" sz="1600" kern="100" dirty="0">
                <a:solidFill>
                  <a:srgbClr val="000000"/>
                </a:solidFill>
                <a:effectLst/>
                <a:ea typeface="Calibri" panose="020F0502020204030204" pitchFamily="34" charset="0"/>
                <a:cs typeface="Times New Roman" panose="02020603050405020304" pitchFamily="18" charset="0"/>
              </a:rPr>
              <a:t>Чланом 67. је прописано</a:t>
            </a:r>
            <a:r>
              <a:rPr lang="sr-Cyrl-RS" sz="1600" b="1" kern="100" dirty="0">
                <a:solidFill>
                  <a:srgbClr val="000000"/>
                </a:solidFill>
                <a:effectLst/>
                <a:ea typeface="Calibri" panose="020F0502020204030204" pitchFamily="34" charset="0"/>
                <a:cs typeface="Times New Roman" panose="02020603050405020304" pitchFamily="18" charset="0"/>
              </a:rPr>
              <a:t> </a:t>
            </a:r>
            <a:r>
              <a:rPr lang="sr-Cyrl-RS" sz="1600" kern="0" dirty="0">
                <a:effectLst/>
                <a:ea typeface="Times New Roman" panose="02020603050405020304" pitchFamily="18" charset="0"/>
                <a:cs typeface="Times New Roman" panose="02020603050405020304" pitchFamily="18" charset="0"/>
              </a:rPr>
              <a:t>да а</a:t>
            </a:r>
            <a:r>
              <a:rPr lang="sr-Latn-RS" sz="1600" kern="0" dirty="0">
                <a:effectLst/>
                <a:ea typeface="Times New Roman" panose="02020603050405020304" pitchFamily="18" charset="0"/>
                <a:cs typeface="Times New Roman" panose="02020603050405020304" pitchFamily="18" charset="0"/>
              </a:rPr>
              <a:t>ко Комисија утврди да је спроведена концентрација за коју није издато одобрење или нису извршени услови и обавезе у случају да је концентрација условно одобрена, може донети решење којим ће учесницима у концентрацији изрећи мере потребне за успостављање или очување конкуренције на релевантном тржишту (мере деконцентрације) и то наложити учесницима да изврше поделу привредног друштва, отуђе акције или уделе, раскину уговор или изврше друге радње у циљу успостављања стања пре спровођења концентрације. Решење из става 1. овог члана нарочито садржи рок и посебне услове испуњења датог налога.</a:t>
            </a:r>
            <a:r>
              <a:rPr lang="sr-Cyrl-RS" sz="1600" kern="0" dirty="0">
                <a:effectLst/>
                <a:ea typeface="Times New Roman" panose="02020603050405020304" pitchFamily="18" charset="0"/>
                <a:cs typeface="Times New Roman" panose="02020603050405020304" pitchFamily="18" charset="0"/>
              </a:rPr>
              <a:t> </a:t>
            </a:r>
          </a:p>
          <a:p>
            <a:pPr marL="0" indent="0" algn="just">
              <a:buNone/>
            </a:pPr>
            <a:endParaRPr lang="sr-Cyrl-RS" sz="1600" kern="0" dirty="0">
              <a:effectLst/>
              <a:ea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642997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9831E1-0903-4AA5-90B1-4175B0AF7661}"/>
              </a:ext>
            </a:extLst>
          </p:cNvPr>
          <p:cNvSpPr>
            <a:spLocks noGrp="1"/>
          </p:cNvSpPr>
          <p:nvPr>
            <p:ph idx="1"/>
          </p:nvPr>
        </p:nvSpPr>
        <p:spPr/>
        <p:txBody>
          <a:bodyPr/>
          <a:lstStyle/>
          <a:p>
            <a:pPr algn="just"/>
            <a:endParaRPr lang="sr-Cyrl-RS" sz="1600" kern="0" dirty="0">
              <a:effectLst/>
              <a:ea typeface="Times New Roman" panose="02020603050405020304" pitchFamily="18" charset="0"/>
              <a:cs typeface="Times New Roman" panose="02020603050405020304" pitchFamily="18" charset="0"/>
            </a:endParaRPr>
          </a:p>
          <a:p>
            <a:pPr algn="just"/>
            <a:r>
              <a:rPr lang="sr-Cyrl-RS" sz="1600" kern="0" dirty="0">
                <a:effectLst/>
                <a:ea typeface="Times New Roman" panose="02020603050405020304" pitchFamily="18" charset="0"/>
                <a:cs typeface="Times New Roman" panose="02020603050405020304" pitchFamily="18" charset="0"/>
              </a:rPr>
              <a:t>Поред мера декоцентрације Комисија може изрећи и меру заштите конкуренције уколико утврди да је учесник на тржишту спровео концентрацију за коју није издато одобрење, односно није прекинуо са спровођењем концентрације до доношења одлуке Комисије. За меру заштите конкуренције прописана је новчана казна у висини од 10% укупног годишњег прихода оствареног на територији Републике Србије.</a:t>
            </a:r>
          </a:p>
          <a:p>
            <a:pPr marL="0" indent="0" algn="just">
              <a:buNone/>
            </a:pPr>
            <a:endParaRPr lang="sr-Cyrl-RS" sz="1600" kern="0" dirty="0">
              <a:effectLst/>
              <a:ea typeface="Times New Roman" panose="02020603050405020304" pitchFamily="18" charset="0"/>
              <a:cs typeface="Times New Roman" panose="02020603050405020304" pitchFamily="18" charset="0"/>
            </a:endParaRPr>
          </a:p>
          <a:p>
            <a:pPr algn="just"/>
            <a:r>
              <a:rPr lang="sr-Cyrl-RS" sz="1600" kern="100" dirty="0">
                <a:effectLst/>
                <a:ea typeface="Calibri" panose="020F0502020204030204" pitchFamily="34" charset="0"/>
              </a:rPr>
              <a:t>Да би се наведене </a:t>
            </a:r>
            <a:r>
              <a:rPr lang="sr-Cyrl-RS" sz="1600" kern="100" dirty="0">
                <a:ea typeface="Calibri" panose="020F0502020204030204" pitchFamily="34" charset="0"/>
              </a:rPr>
              <a:t>мере</a:t>
            </a:r>
            <a:r>
              <a:rPr lang="sr-Cyrl-RS" sz="1600" kern="100" dirty="0">
                <a:effectLst/>
                <a:ea typeface="Calibri" panose="020F0502020204030204" pitchFamily="34" charset="0"/>
              </a:rPr>
              <a:t> предупредиле</a:t>
            </a:r>
            <a:r>
              <a:rPr lang="sr-Latn-RS" sz="1600" kern="100" dirty="0">
                <a:effectLst/>
                <a:ea typeface="Calibri" panose="020F0502020204030204" pitchFamily="34" charset="0"/>
              </a:rPr>
              <a:t>,</a:t>
            </a:r>
            <a:r>
              <a:rPr lang="sr-Cyrl-RS" sz="1600" kern="100" dirty="0">
                <a:effectLst/>
                <a:ea typeface="Calibri" panose="020F0502020204030204" pitchFamily="34" charset="0"/>
              </a:rPr>
              <a:t> у случају учествовања купца на продаји у стечајном поступку који је опште познат учесник на тржишту, препорука је да стечајни управник за конкретан случај поднесе захтев Комисији за добијање мишљења да ли потенцијални купац испуњава услове који су прописани ЗЗК за подношење обавезне пријаве у конкретној концентрацији (продаји).</a:t>
            </a:r>
            <a:endParaRPr lang="en-US" sz="1600" dirty="0"/>
          </a:p>
          <a:p>
            <a:pPr algn="just"/>
            <a:endParaRPr lang="sr-Latn-RS" sz="16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619617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7AEDB6-2CAB-E9D2-3665-C3F82F3C161F}"/>
              </a:ext>
            </a:extLst>
          </p:cNvPr>
          <p:cNvSpPr>
            <a:spLocks noGrp="1"/>
          </p:cNvSpPr>
          <p:nvPr>
            <p:ph idx="1"/>
          </p:nvPr>
        </p:nvSpPr>
        <p:spPr/>
        <p:txBody>
          <a:bodyPr/>
          <a:lstStyle/>
          <a:p>
            <a:pPr algn="just"/>
            <a:r>
              <a:rPr lang="sr-Cyrl-RS" sz="1800" kern="100" dirty="0">
                <a:ea typeface="Calibri" panose="020F0502020204030204" pitchFamily="34" charset="0"/>
              </a:rPr>
              <a:t>Ово је потребно из разлога да би се спречило наступање евентуално штетних последица који могу наступити уколико обавезна пријава од учесника концентрације - купца не буде поднета, или Комисија по сазнању за спроведену концентрацију односно продају у стечајном поступку покрене по службеној дужности поступак испитавања дозвољености концентрације која може довести до мера доконцентрације којима се може наложити и раскид уговора. </a:t>
            </a:r>
          </a:p>
          <a:p>
            <a:pPr marL="0" indent="0">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914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DB059B-1532-08C0-52ED-35A48A855C75}"/>
              </a:ext>
            </a:extLst>
          </p:cNvPr>
          <p:cNvSpPr>
            <a:spLocks noGrp="1"/>
          </p:cNvSpPr>
          <p:nvPr>
            <p:ph idx="1"/>
          </p:nvPr>
        </p:nvSpPr>
        <p:spPr/>
        <p:txBody>
          <a:bodyPr/>
          <a:lstStyle/>
          <a:p>
            <a:pPr marL="0" indent="0" algn="just">
              <a:buNone/>
            </a:pPr>
            <a:endParaRPr lang="sr-Cyrl-RS" sz="1800" b="1" kern="1200" dirty="0">
              <a:solidFill>
                <a:srgbClr val="000000"/>
              </a:solidFill>
              <a:effectLst/>
              <a:ea typeface="Times New Roman" panose="02020603050405020304" pitchFamily="18" charset="0"/>
              <a:cs typeface="Times New Roman" panose="02020603050405020304" pitchFamily="18" charset="0"/>
            </a:endParaRPr>
          </a:p>
          <a:p>
            <a:pPr marL="0" indent="0" algn="just">
              <a:buNone/>
            </a:pPr>
            <a:r>
              <a:rPr lang="sr-Cyrl-RS" sz="1800" b="1" kern="1200" dirty="0">
                <a:solidFill>
                  <a:srgbClr val="000000"/>
                </a:solidFill>
                <a:effectLst/>
                <a:ea typeface="Times New Roman" panose="02020603050405020304" pitchFamily="18" charset="0"/>
                <a:cs typeface="Times New Roman" panose="02020603050405020304" pitchFamily="18" charset="0"/>
              </a:rPr>
              <a:t>Поступак </a:t>
            </a:r>
            <a:r>
              <a:rPr lang="sr-Cyrl-RS" sz="1800" b="1" dirty="0">
                <a:solidFill>
                  <a:srgbClr val="000000"/>
                </a:solidFill>
                <a:ea typeface="Times New Roman" panose="02020603050405020304" pitchFamily="18" charset="0"/>
                <a:cs typeface="Times New Roman" panose="02020603050405020304" pitchFamily="18" charset="0"/>
              </a:rPr>
              <a:t>пред Комисијом</a:t>
            </a:r>
            <a:r>
              <a:rPr lang="sr-Cyrl-RS" sz="1800" b="1" kern="1200" dirty="0">
                <a:solidFill>
                  <a:srgbClr val="000000"/>
                </a:solidFill>
                <a:effectLst/>
                <a:ea typeface="Times New Roman" panose="02020603050405020304" pitchFamily="18" charset="0"/>
                <a:cs typeface="Times New Roman" panose="02020603050405020304" pitchFamily="18" charset="0"/>
              </a:rPr>
              <a:t> и Одлуке Комисије</a:t>
            </a:r>
          </a:p>
          <a:p>
            <a:pPr algn="just"/>
            <a:r>
              <a:rPr lang="sr-Cyrl-RS" sz="1800" kern="100" dirty="0">
                <a:effectLst/>
                <a:ea typeface="Calibri" panose="020F0502020204030204" pitchFamily="34" charset="0"/>
                <a:cs typeface="Times New Roman" panose="02020603050405020304" pitchFamily="18" charset="0"/>
              </a:rPr>
              <a:t>У поступку пред Комисијом примењују се правила општег управног поступка и важи супсидијарна примена Закона о општем управном поступку.</a:t>
            </a:r>
          </a:p>
          <a:p>
            <a:pPr algn="just"/>
            <a:r>
              <a:rPr lang="sr-Cyrl-RS" sz="1800" kern="100" dirty="0">
                <a:effectLst/>
                <a:ea typeface="Calibri" panose="020F0502020204030204" pitchFamily="34" charset="0"/>
              </a:rPr>
              <a:t>Законитости решења Комисије се испитују у судском поступку, пред Управним судом у коме се примењује Закон о управним споровима. </a:t>
            </a:r>
            <a:endParaRPr lang="en-US" sz="1800" kern="100" dirty="0">
              <a:effectLst/>
              <a:ea typeface="Calibri" panose="020F0502020204030204" pitchFamily="34" charset="0"/>
              <a:cs typeface="Times New Roman" panose="02020603050405020304" pitchFamily="18" charset="0"/>
            </a:endParaRPr>
          </a:p>
          <a:p>
            <a:pPr algn="just"/>
            <a:endParaRPr lang="sr-Cyrl-RS" sz="1800" kern="1200" dirty="0">
              <a:solidFill>
                <a:srgbClr val="000000"/>
              </a:solidFill>
              <a:effectLst/>
              <a:ea typeface="Times New Roman" panose="02020603050405020304" pitchFamily="18" charset="0"/>
              <a:cs typeface="Times New Roman" panose="02020603050405020304" pitchFamily="18" charset="0"/>
            </a:endParaRPr>
          </a:p>
          <a:p>
            <a:pPr marL="0" indent="0" algn="just">
              <a:buNone/>
            </a:pPr>
            <a:r>
              <a:rPr lang="sr-Cyrl-RS" sz="1800" kern="100" dirty="0">
                <a:effectLst/>
                <a:ea typeface="Calibri" panose="020F0502020204030204" pitchFamily="34" charset="0"/>
              </a:rPr>
              <a:t>Својство странке у поступку заштите концентрације има учесник на тржишту који је поднео пријаву концентрације када се поступак покреће по захтеву странке, односно учесник на тржишту против кога је покренут испитни поступак. </a:t>
            </a:r>
          </a:p>
          <a:p>
            <a:pPr marL="0" indent="0" algn="just">
              <a:buNone/>
            </a:pPr>
            <a:r>
              <a:rPr lang="sr-Cyrl-RS" sz="1800" kern="100" dirty="0"/>
              <a:t>Својство странке у смислу овог Закона немају подносиоци иницијативе за испитивање повреде конкуренције, даваоци информација и података, стручна лица и организације чије се анализе користе у поступку, као ни други државни органи и организације који сарађују са Комисијом у току поступка.</a:t>
            </a:r>
            <a:endParaRPr lang="en-US" sz="1800" dirty="0"/>
          </a:p>
          <a:p>
            <a:pPr algn="just"/>
            <a:endParaRPr lang="en-US" dirty="0"/>
          </a:p>
        </p:txBody>
      </p:sp>
    </p:spTree>
    <p:extLst>
      <p:ext uri="{BB962C8B-B14F-4D97-AF65-F5344CB8AC3E}">
        <p14:creationId xmlns:p14="http://schemas.microsoft.com/office/powerpoint/2010/main" val="1582323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889FF6-AFB9-93B6-ED0E-3ACF37B11C75}"/>
              </a:ext>
            </a:extLst>
          </p:cNvPr>
          <p:cNvSpPr>
            <a:spLocks noGrp="1"/>
          </p:cNvSpPr>
          <p:nvPr>
            <p:ph idx="1"/>
          </p:nvPr>
        </p:nvSpPr>
        <p:spPr/>
        <p:txBody>
          <a:bodyPr/>
          <a:lstStyle/>
          <a:p>
            <a:pPr marL="0" indent="0">
              <a:buNone/>
            </a:pPr>
            <a:r>
              <a:rPr lang="sr-Cyrl-RS" sz="1600" kern="100" dirty="0">
                <a:effectLst/>
                <a:ea typeface="Calibri" panose="020F0502020204030204" pitchFamily="34" charset="0"/>
              </a:rPr>
              <a:t>Поступак испитивања концентрације се покреће:</a:t>
            </a:r>
          </a:p>
          <a:p>
            <a:pPr>
              <a:buFontTx/>
              <a:buChar char="-"/>
            </a:pPr>
            <a:r>
              <a:rPr lang="sr-Cyrl-RS" sz="1600" kern="100" dirty="0">
                <a:effectLst/>
                <a:ea typeface="Calibri" panose="020F0502020204030204" pitchFamily="34" charset="0"/>
              </a:rPr>
              <a:t>захтевом странке подношењем пријаве концентрације (нотификација) </a:t>
            </a:r>
          </a:p>
          <a:p>
            <a:pPr>
              <a:buFontTx/>
              <a:buChar char="-"/>
            </a:pPr>
            <a:r>
              <a:rPr lang="sr-Cyrl-RS" sz="1600" kern="100" dirty="0">
                <a:effectLst/>
                <a:ea typeface="Calibri" panose="020F0502020204030204" pitchFamily="34" charset="0"/>
              </a:rPr>
              <a:t>по службеној дужности Закључком председника Комисије по сазнању за спроведену концентрацију.  </a:t>
            </a:r>
          </a:p>
          <a:p>
            <a:pPr marL="0" indent="0" algn="just">
              <a:buNone/>
            </a:pPr>
            <a:r>
              <a:rPr lang="sr-Cyrl-RS" sz="1600" kern="100" dirty="0">
                <a:effectLst/>
                <a:ea typeface="Calibri" panose="020F0502020204030204" pitchFamily="34" charset="0"/>
              </a:rPr>
              <a:t>Комисија покреће поступак испитивања повреде конкуренције по службеној дужности када на основу достављених иницијатива, информација и других расположивих података, основано претпостави постојање повреде конкуренције, као и у случају испитивање концентрације у смислу:</a:t>
            </a:r>
          </a:p>
          <a:p>
            <a:pPr marL="0" indent="0" algn="just">
              <a:buNone/>
            </a:pPr>
            <a:r>
              <a:rPr lang="sr-Cyrl-RS" sz="1600" kern="100" dirty="0">
                <a:effectLst/>
                <a:ea typeface="Calibri" panose="020F0502020204030204" pitchFamily="34" charset="0"/>
              </a:rPr>
              <a:t>Одредбе члана 62. ЗЗК којим је прописано да се поступак испитивања концентрације по службеној дужности покреће по сазнању Комисије за спроведену концентрацију уколико утврди да заједнички тржишни удео учесника у концентрацији на тржишту Републике Србије износи најмање 40 %, односно ако основано претпостави да концентрација не испуњава услове дозвољености из члана 19. овог Закона, као и у случају друге концентрације која није одобрена у складу са овим законом. О покретању поступка председник комисије доноси Закључак.</a:t>
            </a:r>
          </a:p>
          <a:p>
            <a:pPr marL="0" indent="0" algn="just">
              <a:buNone/>
            </a:pPr>
            <a:r>
              <a:rPr lang="sr-Cyrl-RS" sz="1600" kern="100" dirty="0">
                <a:effectLst/>
                <a:ea typeface="Calibri" panose="020F0502020204030204" pitchFamily="34" charset="0"/>
              </a:rPr>
              <a:t>Комисија је дужна да донесе решење у поступку испитивања концентрације у року од 4 месеца од дана покретања поступка по службеној дужности.</a:t>
            </a:r>
          </a:p>
        </p:txBody>
      </p:sp>
    </p:spTree>
    <p:extLst>
      <p:ext uri="{BB962C8B-B14F-4D97-AF65-F5344CB8AC3E}">
        <p14:creationId xmlns:p14="http://schemas.microsoft.com/office/powerpoint/2010/main" val="2310342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buNone/>
            </a:pPr>
            <a:r>
              <a:rPr lang="sr-Cyrl-RS" sz="1800" dirty="0"/>
              <a:t>Теме:</a:t>
            </a:r>
          </a:p>
          <a:p>
            <a:pPr marL="0" indent="0">
              <a:buNone/>
            </a:pPr>
            <a:endParaRPr lang="sr-Cyrl-RS" sz="1800" kern="100" dirty="0">
              <a:ea typeface="Calibri" panose="020F0502020204030204" pitchFamily="34" charset="0"/>
              <a:cs typeface="Times New Roman" panose="02020603050405020304" pitchFamily="18" charset="0"/>
            </a:endParaRPr>
          </a:p>
          <a:p>
            <a:pPr>
              <a:buFontTx/>
              <a:buChar char="-"/>
            </a:pPr>
            <a:r>
              <a:rPr lang="sr-Cyrl-RS" sz="1800" kern="100" dirty="0">
                <a:ea typeface="Calibri" panose="020F0502020204030204" pitchFamily="34" charset="0"/>
                <a:cs typeface="Times New Roman" panose="02020603050405020304" pitchFamily="18" charset="0"/>
              </a:rPr>
              <a:t>Концентрација учесника на тржишту - Персонална примена правила конкуренције</a:t>
            </a:r>
          </a:p>
          <a:p>
            <a:pPr>
              <a:buFontTx/>
              <a:buChar char="-"/>
            </a:pPr>
            <a:r>
              <a:rPr lang="sr-Cyrl-RS" sz="1800" kern="100" dirty="0">
                <a:ea typeface="Calibri" panose="020F0502020204030204" pitchFamily="34" charset="0"/>
                <a:cs typeface="Times New Roman" panose="02020603050405020304" pitchFamily="18" charset="0"/>
              </a:rPr>
              <a:t>Утицај</a:t>
            </a:r>
            <a:r>
              <a:rPr lang="sr-Cyrl-RS" sz="1800" kern="100" dirty="0">
                <a:effectLst/>
                <a:ea typeface="Calibri" panose="020F0502020204030204" pitchFamily="34" charset="0"/>
                <a:cs typeface="Times New Roman" panose="02020603050405020304" pitchFamily="18" charset="0"/>
              </a:rPr>
              <a:t> Закона о заштити конкуренције на продају у стечајном поступку</a:t>
            </a:r>
          </a:p>
          <a:p>
            <a:pPr>
              <a:buFontTx/>
              <a:buChar char="-"/>
            </a:pPr>
            <a:r>
              <a:rPr lang="sr-Cyrl-RS" sz="1800" kern="1200" dirty="0">
                <a:solidFill>
                  <a:srgbClr val="000000"/>
                </a:solidFill>
                <a:effectLst/>
                <a:ea typeface="Times New Roman" panose="02020603050405020304" pitchFamily="18" charset="0"/>
                <a:cs typeface="Times New Roman" panose="02020603050405020304" pitchFamily="18" charset="0"/>
              </a:rPr>
              <a:t>Услови за подношење пријаве концентрације </a:t>
            </a:r>
            <a:endParaRPr lang="sr-Cyrl-RS" sz="1800" dirty="0">
              <a:solidFill>
                <a:srgbClr val="000000"/>
              </a:solidFill>
              <a:ea typeface="Times New Roman" panose="02020603050405020304" pitchFamily="18" charset="0"/>
              <a:cs typeface="Times New Roman" panose="02020603050405020304" pitchFamily="18" charset="0"/>
            </a:endParaRPr>
          </a:p>
          <a:p>
            <a:pPr>
              <a:buFontTx/>
              <a:buChar char="-"/>
            </a:pPr>
            <a:r>
              <a:rPr lang="sr-Cyrl-RS" sz="1800" kern="100" dirty="0">
                <a:effectLst/>
                <a:ea typeface="Calibri" panose="020F0502020204030204" pitchFamily="34" charset="0"/>
                <a:cs typeface="Times New Roman" panose="02020603050405020304" pitchFamily="18" charset="0"/>
              </a:rPr>
              <a:t>Прекид концентрације и </a:t>
            </a:r>
            <a:r>
              <a:rPr lang="sr-Cyrl-RS" sz="1800" kern="100" dirty="0">
                <a:effectLst/>
                <a:ea typeface="Calibri" panose="020F0502020204030204" pitchFamily="34" charset="0"/>
              </a:rPr>
              <a:t>мере деконцентрације </a:t>
            </a:r>
            <a:endParaRPr lang="sr-Cyrl-RS" sz="1800" kern="100" dirty="0">
              <a:ea typeface="Calibri" panose="020F0502020204030204" pitchFamily="34" charset="0"/>
            </a:endParaRPr>
          </a:p>
          <a:p>
            <a:pPr>
              <a:buFontTx/>
              <a:buChar char="-"/>
            </a:pPr>
            <a:r>
              <a:rPr lang="sr-Cyrl-RS" sz="1800" kern="1200" dirty="0">
                <a:solidFill>
                  <a:srgbClr val="000000"/>
                </a:solidFill>
                <a:effectLst/>
                <a:ea typeface="Times New Roman" panose="02020603050405020304" pitchFamily="18" charset="0"/>
                <a:cs typeface="Times New Roman" panose="02020603050405020304" pitchFamily="18" charset="0"/>
              </a:rPr>
              <a:t>Поступак </a:t>
            </a:r>
            <a:r>
              <a:rPr lang="sr-Cyrl-RS" sz="1800" dirty="0">
                <a:solidFill>
                  <a:srgbClr val="000000"/>
                </a:solidFill>
                <a:ea typeface="Times New Roman" panose="02020603050405020304" pitchFamily="18" charset="0"/>
                <a:cs typeface="Times New Roman" panose="02020603050405020304" pitchFamily="18" charset="0"/>
              </a:rPr>
              <a:t>пред Комисијом</a:t>
            </a:r>
            <a:r>
              <a:rPr lang="sr-Cyrl-RS" sz="1800" kern="1200" dirty="0">
                <a:solidFill>
                  <a:srgbClr val="000000"/>
                </a:solidFill>
                <a:effectLst/>
                <a:ea typeface="Times New Roman" panose="02020603050405020304" pitchFamily="18" charset="0"/>
                <a:cs typeface="Times New Roman" panose="02020603050405020304" pitchFamily="18" charset="0"/>
              </a:rPr>
              <a:t> и Одлуке Комисије у поступку испитивања концентрације</a:t>
            </a:r>
          </a:p>
          <a:p>
            <a:pPr>
              <a:buFontTx/>
              <a:buChar char="-"/>
            </a:pPr>
            <a:r>
              <a:rPr lang="sr-Cyrl-RS" sz="1800" kern="100" dirty="0">
                <a:ea typeface="Calibri" panose="020F0502020204030204" pitchFamily="34" charset="0"/>
                <a:cs typeface="Times New Roman" panose="02020603050405020304" pitchFamily="18" charset="0"/>
              </a:rPr>
              <a:t>Пракса и примери</a:t>
            </a:r>
          </a:p>
          <a:p>
            <a:pPr marL="0" indent="0">
              <a:buNone/>
            </a:pPr>
            <a:endParaRPr lang="sr-Latn-RS" sz="1800" kern="100" dirty="0">
              <a:effectLst/>
              <a:ea typeface="Calibri" panose="020F0502020204030204" pitchFamily="34" charset="0"/>
              <a:cs typeface="Times New Roman" panose="02020603050405020304" pitchFamily="18" charset="0"/>
            </a:endParaRPr>
          </a:p>
          <a:p>
            <a:pPr>
              <a:buAutoNum type="arabicPeriod"/>
            </a:pPr>
            <a:endParaRPr lang="sr-Latn-RS" sz="1800" kern="100" dirty="0">
              <a:effectLst/>
              <a:ea typeface="Calibri" panose="020F0502020204030204" pitchFamily="34" charset="0"/>
              <a:cs typeface="Times New Roman" panose="02020603050405020304" pitchFamily="18" charset="0"/>
            </a:endParaRPr>
          </a:p>
          <a:p>
            <a:pPr marL="0" indent="0">
              <a:buNone/>
            </a:pPr>
            <a:endParaRPr lang="sr-Cyrl-RS" sz="2000" dirty="0"/>
          </a:p>
          <a:p>
            <a:pPr marL="0" indent="0">
              <a:buNone/>
            </a:pPr>
            <a:endParaRPr lang="sr-Latn-RS" dirty="0"/>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28B132-A926-96F0-4BB2-7A66E9B099E0}"/>
              </a:ext>
            </a:extLst>
          </p:cNvPr>
          <p:cNvSpPr>
            <a:spLocks noGrp="1"/>
          </p:cNvSpPr>
          <p:nvPr>
            <p:ph idx="1"/>
          </p:nvPr>
        </p:nvSpPr>
        <p:spPr/>
        <p:txBody>
          <a:bodyPr/>
          <a:lstStyle/>
          <a:p>
            <a:pPr algn="just"/>
            <a:endParaRPr lang="sr-Cyrl-RS" sz="1600" kern="100" dirty="0">
              <a:effectLst/>
              <a:ea typeface="Calibri" panose="020F0502020204030204" pitchFamily="34" charset="0"/>
            </a:endParaRPr>
          </a:p>
          <a:p>
            <a:pPr algn="just"/>
            <a:r>
              <a:rPr lang="sr-Cyrl-RS" sz="1600" kern="100" dirty="0">
                <a:effectLst/>
                <a:ea typeface="Calibri" panose="020F0502020204030204" pitchFamily="34" charset="0"/>
              </a:rPr>
              <a:t>Дозвољеност концентрације се испитује у скраћеном или испитном поступку у зависности од документације поднете уз пријаву и других одлучних чињеница познатих Комисији на основу којих се може закључити да предметна концентрација испуњава све услове дозвољености и да се њени ефекти могу оценити у скраћеном поступку.</a:t>
            </a:r>
          </a:p>
          <a:p>
            <a:pPr algn="just"/>
            <a:r>
              <a:rPr lang="sr-Cyrl-RS" sz="1600" kern="100" dirty="0">
                <a:effectLst/>
                <a:ea typeface="Calibri" panose="020F0502020204030204" pitchFamily="34" charset="0"/>
              </a:rPr>
              <a:t>Комисија најпре цени да ли пријава испуњава формалне услове које су прописане Законом и Уредбом, па ће Закључком одбацити пријаву ако иста не садржи услове у погледу обавезне пријаве концентрације, као и ако подносилац пријаве не допуни пријаву по налогу Комисије у достављеном року. У првој ситуацији пријава се одбацује јер се не ради о управној ствари у смислу ЗУП а, у другој јер захтев по поднетој пријави није уређен. </a:t>
            </a:r>
          </a:p>
          <a:p>
            <a:pPr algn="just"/>
            <a:r>
              <a:rPr lang="sr-Cyrl-RS" sz="1600" kern="100" dirty="0">
                <a:ea typeface="Calibri" panose="020F0502020204030204" pitchFamily="34" charset="0"/>
              </a:rPr>
              <a:t>Комисија је дужна да донесе решење по пријави концентрације у року од месец дана од дана пријема потпуне пријаве у складу са чланом 37. који уређује скраћени поступак, односно закључак о спровођењу испитног поступка.</a:t>
            </a:r>
            <a:endParaRPr lang="sr-Cyrl-RS" sz="1600" kern="100" dirty="0">
              <a:effectLst/>
              <a:ea typeface="Calibri" panose="020F0502020204030204" pitchFamily="34" charset="0"/>
            </a:endParaRPr>
          </a:p>
          <a:p>
            <a:pPr algn="just"/>
            <a:r>
              <a:rPr lang="sr-Cyrl-RS" sz="1600" kern="100" dirty="0">
                <a:effectLst/>
                <a:ea typeface="Calibri" panose="020F0502020204030204" pitchFamily="34" charset="0"/>
              </a:rPr>
              <a:t>Рокови за одлучивање Комисије по поднетој пријави концентрације теку од момента достављања потпуне пријаве. </a:t>
            </a:r>
          </a:p>
          <a:p>
            <a:pPr algn="just"/>
            <a:endParaRPr lang="en-US" sz="1600" dirty="0"/>
          </a:p>
        </p:txBody>
      </p:sp>
    </p:spTree>
    <p:extLst>
      <p:ext uri="{BB962C8B-B14F-4D97-AF65-F5344CB8AC3E}">
        <p14:creationId xmlns:p14="http://schemas.microsoft.com/office/powerpoint/2010/main" val="1040892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DDDE8E-E38B-9D17-B0D2-842DED51E55E}"/>
              </a:ext>
            </a:extLst>
          </p:cNvPr>
          <p:cNvSpPr>
            <a:spLocks noGrp="1"/>
          </p:cNvSpPr>
          <p:nvPr>
            <p:ph idx="1"/>
          </p:nvPr>
        </p:nvSpPr>
        <p:spPr/>
        <p:txBody>
          <a:bodyPr/>
          <a:lstStyle/>
          <a:p>
            <a:pPr algn="just"/>
            <a:r>
              <a:rPr lang="sr-Cyrl-RS" sz="1600" kern="100" dirty="0">
                <a:effectLst/>
                <a:ea typeface="Calibri" panose="020F0502020204030204" pitchFamily="34" charset="0"/>
              </a:rPr>
              <a:t>Уколико Комисија оцени да је потребно допунити документацију и додатно испитати услове дозвољености јер постоји сумња да би предметна концентрација значајно ограничила, нарушила или спречила конкуренцију на тржишту Републике Србије или његовом делу, или би то ограничавање, нарушавање или спречавање било резултат стварања или јачања доминантног положаја, Комисија ће по службеној дужности Закључком покренути испитни поступак ради утврђивања свих релевантних чињеница за доношење коначне одлуке. </a:t>
            </a:r>
          </a:p>
          <a:p>
            <a:pPr algn="just"/>
            <a:r>
              <a:rPr lang="sr-Cyrl-RS" sz="1600" kern="100" dirty="0">
                <a:effectLst/>
                <a:ea typeface="Calibri" panose="020F0502020204030204" pitchFamily="34" charset="0"/>
              </a:rPr>
              <a:t>Рок за доношење решења у скраћеном поступку је месец дана од подношења пријаве. Истеком тог рока Комисија мора донети решење или закључак о спровођењу испитног поступка, у супротном ће се концентрација сматрати одобреном (члан 65 став 2) Закона. </a:t>
            </a:r>
            <a:endParaRPr lang="en-US" sz="1600" dirty="0"/>
          </a:p>
        </p:txBody>
      </p:sp>
    </p:spTree>
    <p:extLst>
      <p:ext uri="{BB962C8B-B14F-4D97-AF65-F5344CB8AC3E}">
        <p14:creationId xmlns:p14="http://schemas.microsoft.com/office/powerpoint/2010/main" val="2634793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8BDF77-9E4C-4CC4-857C-BE2FA10D862F}"/>
              </a:ext>
            </a:extLst>
          </p:cNvPr>
          <p:cNvSpPr>
            <a:spLocks noGrp="1"/>
          </p:cNvSpPr>
          <p:nvPr>
            <p:ph idx="1"/>
          </p:nvPr>
        </p:nvSpPr>
        <p:spPr>
          <a:xfrm>
            <a:off x="457200" y="1556792"/>
            <a:ext cx="8229600" cy="4525963"/>
          </a:xfrm>
        </p:spPr>
        <p:txBody>
          <a:bodyPr/>
          <a:lstStyle/>
          <a:p>
            <a:pPr marL="0" indent="0" algn="just">
              <a:buNone/>
            </a:pPr>
            <a:r>
              <a:rPr lang="sr-Cyrl-RS" sz="1800" kern="100" dirty="0">
                <a:effectLst/>
                <a:ea typeface="Calibri" panose="020F0502020204030204" pitchFamily="34" charset="0"/>
                <a:cs typeface="Times New Roman" panose="02020603050405020304" pitchFamily="18" charset="0"/>
              </a:rPr>
              <a:t>Комисија у поступку испитивања дозвољености концентрације доноси три врсте одлука:</a:t>
            </a:r>
          </a:p>
          <a:p>
            <a:pPr algn="just"/>
            <a:r>
              <a:rPr lang="sr-Cyrl-RS" sz="1800" kern="100" dirty="0">
                <a:effectLst/>
                <a:ea typeface="Calibri" panose="020F0502020204030204" pitchFamily="34" charset="0"/>
                <a:cs typeface="Times New Roman" panose="02020603050405020304" pitchFamily="18" charset="0"/>
              </a:rPr>
              <a:t>безусловно одобрење - одлука која се доноси искључиво у скраћеном поступку</a:t>
            </a:r>
          </a:p>
          <a:p>
            <a:pPr algn="just"/>
            <a:r>
              <a:rPr lang="sr-Cyrl-RS" sz="1800" kern="100" dirty="0">
                <a:effectLst/>
                <a:ea typeface="Calibri" panose="020F0502020204030204" pitchFamily="34" charset="0"/>
                <a:cs typeface="Times New Roman" panose="02020603050405020304" pitchFamily="18" charset="0"/>
              </a:rPr>
              <a:t>условно одобрење са одређивањем посебних услова и рокова за њихово извршавање, као и начин контроле њиховог извршавања и </a:t>
            </a:r>
          </a:p>
          <a:p>
            <a:pPr algn="just"/>
            <a:r>
              <a:rPr lang="sr-Cyrl-RS" sz="1800" kern="100" dirty="0">
                <a:effectLst/>
                <a:ea typeface="Calibri" panose="020F0502020204030204" pitchFamily="34" charset="0"/>
                <a:cs typeface="Times New Roman" panose="02020603050405020304" pitchFamily="18" charset="0"/>
              </a:rPr>
              <a:t>забрану концентрације. </a:t>
            </a:r>
          </a:p>
          <a:p>
            <a:pPr marL="0" indent="0" algn="just">
              <a:buNone/>
            </a:pPr>
            <a:r>
              <a:rPr lang="sr-Cyrl-RS" sz="1800" kern="100" dirty="0">
                <a:effectLst/>
                <a:ea typeface="Calibri" panose="020F0502020204030204" pitchFamily="34" charset="0"/>
                <a:cs typeface="Times New Roman" panose="02020603050405020304" pitchFamily="18" charset="0"/>
              </a:rPr>
              <a:t>Комисија ће решењем одобрити концентрацију која испуњава услове дозвољености у смислу члана 19., односно забранити у супротном. </a:t>
            </a:r>
          </a:p>
          <a:p>
            <a:pPr marL="0" indent="0" algn="just">
              <a:buNone/>
            </a:pPr>
            <a:r>
              <a:rPr lang="sr-Cyrl-RS" sz="1800" kern="100" dirty="0">
                <a:effectLst/>
                <a:ea typeface="Calibri" panose="020F0502020204030204" pitchFamily="34" charset="0"/>
                <a:cs typeface="Times New Roman" panose="02020603050405020304" pitchFamily="18" charset="0"/>
              </a:rPr>
              <a:t>Одлуке Комисије се доносе у форми решења које је коначно, а странка има право да покрене управни спор. </a:t>
            </a:r>
          </a:p>
          <a:p>
            <a:pPr marL="0" indent="0" algn="just">
              <a:buNone/>
            </a:pPr>
            <a:r>
              <a:rPr lang="sr-Cyrl-RS" sz="1800" kern="100" dirty="0">
                <a:effectLst/>
                <a:ea typeface="Calibri" panose="020F0502020204030204" pitchFamily="34" charset="0"/>
                <a:cs typeface="Times New Roman" panose="02020603050405020304" pitchFamily="18" charset="0"/>
              </a:rPr>
              <a:t>Одлуке Комисије се објављују у Сл. гласнику РС, а решење и закључак о покретању поступка објављује се у целости на интернет страни Комисије.</a:t>
            </a:r>
            <a:endParaRPr lang="en-US" sz="18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3446053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3B5DB4-DCD6-4172-92F2-12CC1B0E9A74}"/>
              </a:ext>
            </a:extLst>
          </p:cNvPr>
          <p:cNvSpPr>
            <a:spLocks noGrp="1"/>
          </p:cNvSpPr>
          <p:nvPr>
            <p:ph idx="1"/>
          </p:nvPr>
        </p:nvSpPr>
        <p:spPr/>
        <p:txBody>
          <a:bodyPr/>
          <a:lstStyle/>
          <a:p>
            <a:pPr marL="0" marR="0" indent="0" algn="just">
              <a:lnSpc>
                <a:spcPct val="107000"/>
              </a:lnSpc>
              <a:spcBef>
                <a:spcPts val="0"/>
              </a:spcBef>
              <a:spcAft>
                <a:spcPts val="800"/>
              </a:spcAft>
              <a:buNone/>
            </a:pPr>
            <a:r>
              <a:rPr lang="sr-Cyrl-RS" sz="1100" b="1" kern="100" dirty="0">
                <a:effectLst/>
                <a:ea typeface="Calibri" panose="020F0502020204030204" pitchFamily="34" charset="0"/>
                <a:cs typeface="Times New Roman" panose="02020603050405020304" pitchFamily="18" charset="0"/>
              </a:rPr>
              <a:t>Из судске праксе:</a:t>
            </a:r>
          </a:p>
          <a:p>
            <a:pPr marL="0" marR="0" indent="0" algn="just">
              <a:lnSpc>
                <a:spcPct val="107000"/>
              </a:lnSpc>
              <a:spcBef>
                <a:spcPts val="0"/>
              </a:spcBef>
              <a:spcAft>
                <a:spcPts val="800"/>
              </a:spcAft>
              <a:buNone/>
            </a:pPr>
            <a:r>
              <a:rPr lang="sr-Cyrl-RS" sz="1100" kern="100" dirty="0">
                <a:effectLst/>
                <a:ea typeface="Calibri" panose="020F0502020204030204" pitchFamily="34" charset="0"/>
                <a:cs typeface="Times New Roman" panose="02020603050405020304" pitchFamily="18" charset="0"/>
              </a:rPr>
              <a:t>Питање:</a:t>
            </a:r>
            <a:endParaRPr lang="sr-Latn-RS" sz="1100" kern="100" dirty="0">
              <a:effectLst/>
              <a:ea typeface="Calibri" panose="020F0502020204030204" pitchFamily="34" charset="0"/>
              <a:cs typeface="Times New Roman" panose="02020603050405020304" pitchFamily="18" charset="0"/>
            </a:endParaRPr>
          </a:p>
          <a:p>
            <a:pPr algn="just"/>
            <a:r>
              <a:rPr lang="en-US" sz="1100" kern="100" dirty="0" err="1">
                <a:effectLst/>
                <a:ea typeface="Times New Roman" panose="02020603050405020304" pitchFamily="18" charset="0"/>
                <a:cs typeface="Times New Roman" panose="02020603050405020304" pitchFamily="18" charset="0"/>
              </a:rPr>
              <a:t>Чланом</a:t>
            </a:r>
            <a:r>
              <a:rPr lang="en-US" sz="1100" kern="100" dirty="0">
                <a:effectLst/>
                <a:ea typeface="Times New Roman" panose="02020603050405020304" pitchFamily="18" charset="0"/>
                <a:cs typeface="Times New Roman" panose="02020603050405020304" pitchFamily="18" charset="0"/>
              </a:rPr>
              <a:t> 132. </a:t>
            </a:r>
            <a:r>
              <a:rPr lang="en-US" sz="1100" kern="100" dirty="0" err="1">
                <a:effectLst/>
                <a:ea typeface="Times New Roman" panose="02020603050405020304" pitchFamily="18" charset="0"/>
                <a:cs typeface="Times New Roman" panose="02020603050405020304" pitchFamily="18" charset="0"/>
              </a:rPr>
              <a:t>став</a:t>
            </a:r>
            <a:r>
              <a:rPr lang="en-US" sz="1100" kern="100" dirty="0">
                <a:effectLst/>
                <a:ea typeface="Times New Roman" panose="02020603050405020304" pitchFamily="18" charset="0"/>
                <a:cs typeface="Times New Roman" panose="02020603050405020304" pitchFamily="18" charset="0"/>
              </a:rPr>
              <a:t> 10. </a:t>
            </a:r>
            <a:r>
              <a:rPr lang="en-US" sz="1100" kern="100" dirty="0" err="1">
                <a:effectLst/>
                <a:ea typeface="Times New Roman" panose="02020603050405020304" pitchFamily="18" charset="0"/>
                <a:cs typeface="Times New Roman" panose="02020603050405020304" pitchFamily="18" charset="0"/>
              </a:rPr>
              <a:t>Закона</a:t>
            </a:r>
            <a:r>
              <a:rPr lang="en-US" sz="1100" kern="100" dirty="0">
                <a:effectLst/>
                <a:ea typeface="Times New Roman" panose="02020603050405020304" pitchFamily="18" charset="0"/>
                <a:cs typeface="Times New Roman" panose="02020603050405020304" pitchFamily="18" charset="0"/>
              </a:rPr>
              <a:t> о </a:t>
            </a:r>
            <a:r>
              <a:rPr lang="en-US" sz="1100" kern="100" dirty="0" err="1">
                <a:effectLst/>
                <a:ea typeface="Times New Roman" panose="02020603050405020304" pitchFamily="18" charset="0"/>
                <a:cs typeface="Times New Roman" panose="02020603050405020304" pitchFamily="18" charset="0"/>
              </a:rPr>
              <a:t>стечају</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предвиђено</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је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да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продаја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целокупне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имовине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стечајног</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дужника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или</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имовинске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целине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не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може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вршити</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супротно</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одредбама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закона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којим</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уређује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заштита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конкуренције</a:t>
            </a:r>
            <a:r>
              <a:rPr lang="en-US" sz="1100" kern="100" dirty="0">
                <a:effectLst/>
                <a:ea typeface="Times New Roman" panose="02020603050405020304" pitchFamily="18" charset="0"/>
                <a:cs typeface="Times New Roman" panose="02020603050405020304" pitchFamily="18" charset="0"/>
              </a:rPr>
              <a:t>, а </a:t>
            </a:r>
            <a:r>
              <a:rPr lang="en-US" sz="1100" kern="100" dirty="0" err="1">
                <a:effectLst/>
                <a:ea typeface="Times New Roman" panose="02020603050405020304" pitchFamily="18" charset="0"/>
                <a:cs typeface="Times New Roman" panose="02020603050405020304" pitchFamily="18" charset="0"/>
              </a:rPr>
              <a:t>орган</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надлежан</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за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заштиту</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конкуренције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поступа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нарочитом</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хитношћу</a:t>
            </a:r>
            <a:r>
              <a:rPr lang="en-US" sz="1100" kern="100" dirty="0">
                <a:effectLst/>
                <a:ea typeface="Times New Roman" panose="02020603050405020304" pitchFamily="18" charset="0"/>
                <a:cs typeface="Times New Roman" panose="02020603050405020304" pitchFamily="18" charset="0"/>
              </a:rPr>
              <a:t> и у </a:t>
            </a:r>
            <a:r>
              <a:rPr lang="en-US" sz="1100" kern="100" dirty="0" err="1">
                <a:effectLst/>
                <a:ea typeface="Times New Roman" panose="02020603050405020304" pitchFamily="18" charset="0"/>
                <a:cs typeface="Times New Roman" panose="02020603050405020304" pitchFamily="18" charset="0"/>
              </a:rPr>
              <a:t>скраћеном</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поступку</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Чланом</a:t>
            </a:r>
            <a:r>
              <a:rPr lang="en-US" sz="1100" kern="100" dirty="0">
                <a:effectLst/>
                <a:ea typeface="Times New Roman" panose="02020603050405020304" pitchFamily="18" charset="0"/>
                <a:cs typeface="Times New Roman" panose="02020603050405020304" pitchFamily="18" charset="0"/>
              </a:rPr>
              <a:t> 135. </a:t>
            </a:r>
            <a:r>
              <a:rPr lang="en-US" sz="1100" kern="100" dirty="0" err="1">
                <a:effectLst/>
                <a:ea typeface="Times New Roman" panose="02020603050405020304" pitchFamily="18" charset="0"/>
                <a:cs typeface="Times New Roman" panose="02020603050405020304" pitchFamily="18" charset="0"/>
              </a:rPr>
              <a:t>став</a:t>
            </a:r>
            <a:r>
              <a:rPr lang="en-US" sz="1100" kern="100" dirty="0">
                <a:effectLst/>
                <a:ea typeface="Times New Roman" panose="02020603050405020304" pitchFamily="18" charset="0"/>
                <a:cs typeface="Times New Roman" panose="02020603050405020304" pitchFamily="18" charset="0"/>
              </a:rPr>
              <a:t> 3. </a:t>
            </a:r>
            <a:r>
              <a:rPr lang="en-US" sz="1100" kern="100" dirty="0" err="1">
                <a:effectLst/>
                <a:ea typeface="Times New Roman" panose="02020603050405020304" pitchFamily="18" charset="0"/>
                <a:cs typeface="Times New Roman" panose="02020603050405020304" pitchFamily="18" charset="0"/>
              </a:rPr>
              <a:t>такође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је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предвиђено</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да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продаја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стечајног</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дужника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као</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правног</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лица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не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може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вршити</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супротно</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одредбама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Закона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којим</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се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уређује</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заштита</a:t>
            </a:r>
            <a:r>
              <a:rPr lang="en-US" sz="1100" kern="100" dirty="0">
                <a:effectLst/>
                <a:ea typeface="Times New Roman" panose="02020603050405020304" pitchFamily="18" charset="0"/>
                <a:cs typeface="Times New Roman" panose="02020603050405020304" pitchFamily="18" charset="0"/>
              </a:rPr>
              <a:t> </a:t>
            </a:r>
            <a:r>
              <a:rPr lang="en-US" sz="1100" kern="100" dirty="0" err="1">
                <a:effectLst/>
                <a:ea typeface="Times New Roman" panose="02020603050405020304" pitchFamily="18" charset="0"/>
                <a:cs typeface="Times New Roman" panose="02020603050405020304" pitchFamily="18" charset="0"/>
              </a:rPr>
              <a:t>конкуренције</a:t>
            </a:r>
            <a:r>
              <a:rPr lang="en-US" sz="1100" kern="100" dirty="0">
                <a:effectLst/>
                <a:ea typeface="Times New Roman" panose="02020603050405020304" pitchFamily="18" charset="0"/>
                <a:cs typeface="Times New Roman" panose="02020603050405020304" pitchFamily="18" charset="0"/>
              </a:rPr>
              <a:t>. </a:t>
            </a:r>
            <a:r>
              <a:rPr lang="sr-Latn-RS" sz="1100" kern="0" dirty="0">
                <a:effectLst/>
                <a:ea typeface="Times New Roman" panose="02020603050405020304" pitchFamily="18" charset="0"/>
                <a:cs typeface="Times New Roman" panose="02020603050405020304" pitchFamily="18" charset="0"/>
              </a:rPr>
              <a:t>Да ли наведено значи да је стечајни управник у обавези да пре сваке продаје прибави мишљење Комисије за заштиту конкуренције, или то зависи од вредности имовине која се продаје? Може ли се приступити конкретној заказаној продаји, уколико овакво мишљење није тражено или добијено и да ли, у ком моменту и на који начин стечајни судија треба да има информацију о његовом прибављању?</a:t>
            </a:r>
            <a:endParaRPr lang="sr-Cyrl-RS" sz="1100" kern="0" dirty="0">
              <a:effectLst/>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sr-Latn-RS" sz="1100" kern="0" dirty="0">
                <a:effectLst/>
                <a:ea typeface="Times New Roman" panose="02020603050405020304" pitchFamily="18" charset="0"/>
                <a:cs typeface="Times New Roman" panose="02020603050405020304" pitchFamily="18" charset="0"/>
              </a:rPr>
              <a:t>Одговор</a:t>
            </a:r>
            <a:r>
              <a:rPr lang="sr-Latn-RS" sz="1100" i="1" kern="0" dirty="0">
                <a:effectLst/>
                <a:ea typeface="Times New Roman" panose="02020603050405020304" pitchFamily="18" charset="0"/>
                <a:cs typeface="Times New Roman" panose="02020603050405020304" pitchFamily="18" charset="0"/>
              </a:rPr>
              <a:t>: </a:t>
            </a:r>
            <a:endParaRPr lang="sr-Latn-RS" sz="11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sr-Latn-RS" sz="1100" kern="0" dirty="0">
                <a:effectLst/>
                <a:ea typeface="Times New Roman" panose="02020603050405020304" pitchFamily="18" charset="0"/>
                <a:cs typeface="Times New Roman" panose="02020603050405020304" pitchFamily="18" charset="0"/>
              </a:rPr>
              <a:t>Одредбама члана 132. став 10. и члана 135. став 3. Закона о стечају прописано је да се продаја целокупне имовине стечајног дужника или имовинске целине односно продаја стечајног дужника као правног лица не може вршити супротно одредбама закона којим се уређује заштита конкуренције, а орган надлежан за заштиту конкуренције поступа са нарочитом хитношћу у скраћеном поступку и мишљење Комисије за заштиту конкуренције се не односи на предмет продаје, већ на стицаоца предмета продаје, из чега произилази да не постоји обавеза стечајног управника да пре сваке продаје прибавља мишљење Комисије за заштиту конкуренције, нити обавеза прибављања мишљења зависи од вредности имовине која је предмет продаје. Мишљење се прибавља када је већ познат купац имовине стечајног дужника и услов је закључење купопродајног уговора, а ово у сврху да се предупреди злоупотреба доминантног положаја на тржишту или концентрације учесника на тржишту противно одредбама члана 16. и 17. Закона о заштити конкуренције.</a:t>
            </a:r>
            <a:endParaRPr lang="sr-Cyrl-RS" sz="1100" kern="0" dirty="0">
              <a:effectLst/>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800"/>
              </a:spcAft>
              <a:buNone/>
            </a:pPr>
            <a:r>
              <a:rPr lang="sr-Cyrl-RS" sz="1100" i="1" kern="0" dirty="0">
                <a:ea typeface="Times New Roman" panose="02020603050405020304" pitchFamily="18" charset="0"/>
                <a:cs typeface="Times New Roman" panose="02020603050405020304" pitchFamily="18" charset="0"/>
              </a:rPr>
              <a:t>Одговори на питања привредних судова који су утврђени на седници Одељења за привредне спорове Привредног апелационог суда одржаној дана 12.11.2013. и 14.11.2013. године и на седници Одељења за привредне преступе и управно-рачунске спорове одржаној дана 6.11.2013. године-Судска пракса привредних судова-Билтен бр. 3/2013</a:t>
            </a:r>
            <a:r>
              <a:rPr lang="sr-Latn-RS" sz="1100" i="1" kern="0" dirty="0">
                <a:effectLst/>
                <a:ea typeface="Times New Roman" panose="02020603050405020304" pitchFamily="18" charset="0"/>
                <a:cs typeface="Times New Roman" panose="02020603050405020304" pitchFamily="18" charset="0"/>
              </a:rPr>
              <a:t> </a:t>
            </a:r>
            <a:r>
              <a:rPr lang="sr-Cyrl-RS" sz="1100" i="1" kern="0" dirty="0">
                <a:effectLst/>
                <a:ea typeface="Times New Roman" panose="02020603050405020304" pitchFamily="18" charset="0"/>
                <a:cs typeface="Times New Roman" panose="02020603050405020304" pitchFamily="18" charset="0"/>
              </a:rPr>
              <a:t>.</a:t>
            </a:r>
            <a:endParaRPr lang="sr-Latn-RS" sz="1100" i="1" kern="100" dirty="0">
              <a:effectLst/>
              <a:ea typeface="Calibri" panose="020F0502020204030204" pitchFamily="34" charset="0"/>
              <a:cs typeface="Times New Roman" panose="02020603050405020304" pitchFamily="18" charset="0"/>
            </a:endParaRPr>
          </a:p>
          <a:p>
            <a:pPr algn="just"/>
            <a:endParaRPr lang="sr-Latn-RS" sz="1100" kern="100" dirty="0">
              <a:effectLst/>
              <a:ea typeface="Calibri" panose="020F0502020204030204" pitchFamily="34" charset="0"/>
              <a:cs typeface="Times New Roman" panose="02020603050405020304" pitchFamily="18" charset="0"/>
            </a:endParaRPr>
          </a:p>
          <a:p>
            <a:endParaRPr lang="sr-Latn-RS" sz="1800" dirty="0"/>
          </a:p>
        </p:txBody>
      </p:sp>
    </p:spTree>
    <p:extLst>
      <p:ext uri="{BB962C8B-B14F-4D97-AF65-F5344CB8AC3E}">
        <p14:creationId xmlns:p14="http://schemas.microsoft.com/office/powerpoint/2010/main" val="209603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9FC309-6FF9-F21C-1BC5-D815673FD929}"/>
              </a:ext>
            </a:extLst>
          </p:cNvPr>
          <p:cNvSpPr>
            <a:spLocks noGrp="1"/>
          </p:cNvSpPr>
          <p:nvPr>
            <p:ph idx="1"/>
          </p:nvPr>
        </p:nvSpPr>
        <p:spPr>
          <a:xfrm>
            <a:off x="251520" y="1268760"/>
            <a:ext cx="8435280" cy="5472608"/>
          </a:xfrm>
        </p:spPr>
        <p:txBody>
          <a:bodyPr/>
          <a:lstStyle/>
          <a:p>
            <a:pPr marL="0" marR="0" indent="0" algn="just">
              <a:lnSpc>
                <a:spcPct val="107000"/>
              </a:lnSpc>
              <a:spcBef>
                <a:spcPts val="0"/>
              </a:spcBef>
              <a:spcAft>
                <a:spcPts val="800"/>
              </a:spcAft>
              <a:buNone/>
            </a:pPr>
            <a:r>
              <a:rPr lang="sr-Cyrl-RS" sz="1000" b="1" kern="100" dirty="0">
                <a:effectLst/>
                <a:ea typeface="Calibri" panose="020F0502020204030204" pitchFamily="34" charset="0"/>
                <a:cs typeface="Times New Roman" panose="02020603050405020304" pitchFamily="18" charset="0"/>
              </a:rPr>
              <a:t>Пример:</a:t>
            </a:r>
            <a:endParaRPr lang="sr-Cyrl-RS" sz="1000" b="1" kern="100" dirty="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sr-Cyrl-RS" sz="1000" kern="100" dirty="0">
                <a:ea typeface="Calibri" panose="020F0502020204030204" pitchFamily="34" charset="0"/>
                <a:cs typeface="Times New Roman" panose="02020603050405020304" pitchFamily="18" charset="0"/>
              </a:rPr>
              <a:t>С</a:t>
            </a:r>
            <a:r>
              <a:rPr lang="sr-Cyrl-RS" sz="1000" kern="100" dirty="0">
                <a:effectLst/>
                <a:ea typeface="Calibri" panose="020F0502020204030204" pitchFamily="34" charset="0"/>
                <a:cs typeface="Times New Roman" panose="02020603050405020304" pitchFamily="18" charset="0"/>
              </a:rPr>
              <a:t>течајни управник се у пракси сусрео са Одлукама Комисије у скраћеном поступку којима се одобрава концентрација учесника на тржишту (купца) а која настаје стицањем непосредне контроле привредног друштва-учесника концентрације над стечајним дужником као циљним друштвом, у случају продаје стечајног дужника као правног лица. У даљем тексту се могу видети сажето објашњени критеријими који се наводе у пријави и  утврђују од стране Комисије у скраћеном поступку:</a:t>
            </a:r>
            <a:endParaRPr lang="sr-Cyrl-RS" sz="1000" kern="100" dirty="0">
              <a:ea typeface="Calibri" panose="020F0502020204030204" pitchFamily="34" charset="0"/>
              <a:cs typeface="Times New Roman" panose="02020603050405020304" pitchFamily="18" charset="0"/>
            </a:endParaRPr>
          </a:p>
          <a:p>
            <a:pPr marL="228600" marR="0" indent="-228600" algn="just">
              <a:lnSpc>
                <a:spcPct val="107000"/>
              </a:lnSpc>
              <a:spcBef>
                <a:spcPts val="0"/>
              </a:spcBef>
              <a:spcAft>
                <a:spcPts val="800"/>
              </a:spcAft>
              <a:buAutoNum type="arabicPeriod"/>
            </a:pPr>
            <a:r>
              <a:rPr lang="sr-Cyrl-RS" sz="1000" b="1" kern="100" dirty="0">
                <a:effectLst/>
                <a:ea typeface="Calibri" panose="020F0502020204030204" pitchFamily="34" charset="0"/>
                <a:cs typeface="Times New Roman" panose="02020603050405020304" pitchFamily="18" charset="0"/>
              </a:rPr>
              <a:t>Учесници у концентрацији </a:t>
            </a:r>
            <a:r>
              <a:rPr lang="sr-Cyrl-RS" sz="1000" kern="100" dirty="0">
                <a:effectLst/>
                <a:ea typeface="Calibri" panose="020F0502020204030204" pitchFamily="34" charset="0"/>
                <a:cs typeface="Times New Roman" panose="02020603050405020304" pitchFamily="18" charset="0"/>
              </a:rPr>
              <a:t>(по поднетој пријави купца, утврђује се ко су учесници у концентрацији, састав повезаних и зависних друштава, пословна делатност, подаци о циљном друштву-стечајном дужнику и његовом већинском власнику његових зависних друштва, делатности које обављају са навођењем укупних прихода свих учесника у концентрацији на светском и домаћем тржишту, као и циљног друштва).</a:t>
            </a:r>
            <a:endParaRPr lang="sr-Cyrl-RS" sz="1000" kern="100" dirty="0">
              <a:ea typeface="Calibri" panose="020F0502020204030204" pitchFamily="34" charset="0"/>
              <a:cs typeface="Times New Roman" panose="02020603050405020304" pitchFamily="18" charset="0"/>
            </a:endParaRPr>
          </a:p>
          <a:p>
            <a:pPr marL="228600" marR="0" indent="-228600" algn="just">
              <a:lnSpc>
                <a:spcPct val="107000"/>
              </a:lnSpc>
              <a:spcBef>
                <a:spcPts val="0"/>
              </a:spcBef>
              <a:spcAft>
                <a:spcPts val="800"/>
              </a:spcAft>
              <a:buAutoNum type="arabicPeriod"/>
            </a:pPr>
            <a:r>
              <a:rPr lang="sr-Cyrl-RS" sz="1000" b="1" kern="100" dirty="0">
                <a:effectLst/>
                <a:ea typeface="Calibri" panose="020F0502020204030204" pitchFamily="34" charset="0"/>
                <a:cs typeface="Times New Roman" panose="02020603050405020304" pitchFamily="18" charset="0"/>
              </a:rPr>
              <a:t>Опис концентрације и акт о концентрацији</a:t>
            </a:r>
            <a:r>
              <a:rPr lang="sr-Cyrl-RS" sz="1000" b="1" kern="100" dirty="0">
                <a:ea typeface="Calibri" panose="020F0502020204030204" pitchFamily="34" charset="0"/>
                <a:cs typeface="Times New Roman" panose="02020603050405020304" pitchFamily="18" charset="0"/>
              </a:rPr>
              <a:t> (</a:t>
            </a:r>
            <a:r>
              <a:rPr lang="sr-Cyrl-RS" sz="1000" kern="100" dirty="0">
                <a:effectLst/>
                <a:ea typeface="Calibri" panose="020F0502020204030204" pitchFamily="34" charset="0"/>
                <a:cs typeface="Times New Roman" panose="02020603050405020304" pitchFamily="18" charset="0"/>
              </a:rPr>
              <a:t>У случају продаје у стечајном поступку као акт о концентрацији који се уз пријаву концентрације доставља је Записник о јавном надметању који Комисија цени да ли представља израз озбиљне намере о стицању контроле над Циљним друштвом-стечајним дужником и да ли представља валидан законски основ за настанак концентрације учесника на тржишту у конкретном случају у смислу члана 63 став 2 Закона).</a:t>
            </a:r>
          </a:p>
          <a:p>
            <a:pPr marL="228600" marR="0" indent="-228600" algn="just">
              <a:lnSpc>
                <a:spcPct val="107000"/>
              </a:lnSpc>
              <a:spcBef>
                <a:spcPts val="0"/>
              </a:spcBef>
              <a:spcAft>
                <a:spcPts val="800"/>
              </a:spcAft>
              <a:buAutoNum type="arabicPeriod"/>
            </a:pPr>
            <a:r>
              <a:rPr lang="sr-Cyrl-RS" sz="1000" b="1" kern="100" dirty="0">
                <a:effectLst/>
                <a:ea typeface="Calibri" panose="020F0502020204030204" pitchFamily="34" charset="0"/>
                <a:cs typeface="Times New Roman" panose="02020603050405020304" pitchFamily="18" charset="0"/>
              </a:rPr>
              <a:t> Испуњеност услова за подношење пријаве </a:t>
            </a:r>
            <a:r>
              <a:rPr lang="sr-Cyrl-RS" sz="1000" kern="100" dirty="0">
                <a:effectLst/>
                <a:ea typeface="Calibri" panose="020F0502020204030204" pitchFamily="34" charset="0"/>
                <a:cs typeface="Times New Roman" panose="02020603050405020304" pitchFamily="18" charset="0"/>
              </a:rPr>
              <a:t>(цени се да ли се предметна трансакција куповине стечајног дужника као правног лица представља концентрацију која је регулисана чланом 17 ЗЗК, цени се висина укупних прихода учесника у концентрацији на основу достављених података како подносиоца пријаве-купца, тако и циљног друштва-стечајног дужника на основу кога се утврђује обавезност подношења пријаве).</a:t>
            </a:r>
            <a:endParaRPr lang="sr-Cyrl-RS" sz="1000" kern="100" dirty="0">
              <a:ea typeface="Calibri" panose="020F0502020204030204" pitchFamily="34" charset="0"/>
              <a:cs typeface="Times New Roman" panose="02020603050405020304" pitchFamily="18" charset="0"/>
            </a:endParaRPr>
          </a:p>
          <a:p>
            <a:pPr marL="228600" marR="0" indent="-228600" algn="just">
              <a:lnSpc>
                <a:spcPct val="107000"/>
              </a:lnSpc>
              <a:spcBef>
                <a:spcPts val="0"/>
              </a:spcBef>
              <a:spcAft>
                <a:spcPts val="800"/>
              </a:spcAft>
              <a:buAutoNum type="arabicPeriod"/>
            </a:pPr>
            <a:r>
              <a:rPr lang="sr-Cyrl-RS" sz="1000" b="1" kern="100" dirty="0">
                <a:effectLst/>
                <a:ea typeface="Calibri" panose="020F0502020204030204" pitchFamily="34" charset="0"/>
                <a:cs typeface="Times New Roman" panose="02020603050405020304" pitchFamily="18" charset="0"/>
              </a:rPr>
              <a:t>Релевантно тржиште </a:t>
            </a:r>
            <a:r>
              <a:rPr lang="sr-Cyrl-RS" sz="1000" kern="100" dirty="0">
                <a:ea typeface="Calibri" panose="020F0502020204030204" pitchFamily="34" charset="0"/>
                <a:cs typeface="Times New Roman" panose="02020603050405020304" pitchFamily="18" charset="0"/>
              </a:rPr>
              <a:t>(Б</a:t>
            </a:r>
            <a:r>
              <a:rPr lang="sr-Cyrl-RS" sz="1000" kern="100" dirty="0">
                <a:effectLst/>
                <a:ea typeface="Calibri" panose="020F0502020204030204" pitchFamily="34" charset="0"/>
                <a:cs typeface="Times New Roman" panose="02020603050405020304" pitchFamily="18" charset="0"/>
              </a:rPr>
              <a:t>итна фаза у овом поступку је утврђивање релевантног тржишта од стране Комисије у складу са Законом и Уредбом о одређивању релевантног тржишта, односно тржишта на којима је циљно друштво претежно присутно и дефинисање основне делатности циљног друштва, да ли циљно друштво има зависно друштво и да ли је активно на тржишту. Кад је циљно друштво стечајни дужник, у пријави се констатује да није активно на овом тржишту од дана отварања стечаја, нити остварује приход од делатности и да трансакција неће имати негативног ефекта на конкуреницију на релевантном тржишту</a:t>
            </a:r>
            <a:r>
              <a:rPr lang="sr-Cyrl-RS" sz="1000" kern="100" dirty="0">
                <a:ea typeface="Calibri" panose="020F0502020204030204" pitchFamily="34" charset="0"/>
                <a:cs typeface="Times New Roman" panose="02020603050405020304" pitchFamily="18" charset="0"/>
              </a:rPr>
              <a:t>).</a:t>
            </a:r>
            <a:endParaRPr lang="sr-Cyrl-RS" sz="1000" kern="100" dirty="0">
              <a:effectLst/>
              <a:ea typeface="Calibri" panose="020F0502020204030204" pitchFamily="34" charset="0"/>
              <a:cs typeface="Times New Roman" panose="02020603050405020304" pitchFamily="18" charset="0"/>
            </a:endParaRPr>
          </a:p>
          <a:p>
            <a:pPr marL="228600" marR="0" indent="-228600" algn="just">
              <a:lnSpc>
                <a:spcPct val="107000"/>
              </a:lnSpc>
              <a:spcBef>
                <a:spcPts val="0"/>
              </a:spcBef>
              <a:spcAft>
                <a:spcPts val="800"/>
              </a:spcAft>
              <a:buAutoNum type="arabicPeriod"/>
            </a:pPr>
            <a:r>
              <a:rPr lang="sr-Cyrl-RS" sz="1000" b="1" kern="100" dirty="0">
                <a:effectLst/>
                <a:ea typeface="Calibri" panose="020F0502020204030204" pitchFamily="34" charset="0"/>
                <a:cs typeface="Times New Roman" panose="02020603050405020304" pitchFamily="18" charset="0"/>
              </a:rPr>
              <a:t>Оцена ефекта концентрације </a:t>
            </a:r>
            <a:r>
              <a:rPr lang="sr-Cyrl-RS" sz="1000" kern="100" dirty="0">
                <a:effectLst/>
                <a:ea typeface="Calibri" panose="020F0502020204030204" pitchFamily="34" charset="0"/>
                <a:cs typeface="Times New Roman" panose="02020603050405020304" pitchFamily="18" charset="0"/>
              </a:rPr>
              <a:t>(Утврђује се да не постоје значајна или минимална преклапања између учесника на утврђеним релевантним тржиштима и да предметна трансакција куповине стечајног дужника као правног лица неће довести до било каквог спречавања, нарушавања или ограничавања конкуренције на тржишту Србије, а да нарочито неће водити стварању или јачању доминантног положаја и неће имати негативне утицаје на српско тржиште).</a:t>
            </a:r>
            <a:endParaRPr lang="en-US" sz="1000" kern="1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r>
              <a:rPr lang="sr-Cyrl-RS" sz="1200" b="1" kern="100" dirty="0">
                <a:effectLst/>
                <a:ea typeface="Calibri" panose="020F0502020204030204" pitchFamily="34" charset="0"/>
                <a:cs typeface="Times New Roman" panose="02020603050405020304" pitchFamily="18" charset="0"/>
              </a:rPr>
              <a:t>Важно је напоменути да пријаву концентрације у случају да су испуњени обавезни услови прописани чланом 61. ЗЗК, подноси купац, као и да обавезу плаћања накнаде за издавање решења о одобрењу концентрације у поступку испитивања концентрације сноси купац.</a:t>
            </a:r>
            <a:endParaRPr lang="en-US" sz="1200" b="1" kern="100" dirty="0">
              <a:effectLst/>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None/>
            </a:pPr>
            <a:endParaRPr lang="sr-Cyrl-RS" sz="1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None/>
            </a:pPr>
            <a:endParaRPr lang="sr-Cyrl-RS" sz="1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44084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4DA863-728F-92CE-F78A-9DE7C529BC9E}"/>
              </a:ext>
            </a:extLst>
          </p:cNvPr>
          <p:cNvSpPr>
            <a:spLocks noGrp="1"/>
          </p:cNvSpPr>
          <p:nvPr>
            <p:ph idx="1"/>
          </p:nvPr>
        </p:nvSpPr>
        <p:spPr/>
        <p:txBody>
          <a:bodyPr/>
          <a:lstStyle/>
          <a:p>
            <a:pPr marL="0" marR="0" indent="0" algn="just">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sr-Cyrl-RS" sz="1600" b="1" kern="100" dirty="0">
                <a:effectLst/>
                <a:ea typeface="Calibri" panose="020F0502020204030204" pitchFamily="34" charset="0"/>
                <a:cs typeface="Times New Roman" panose="02020603050405020304" pitchFamily="18" charset="0"/>
              </a:rPr>
              <a:t>Закључак</a:t>
            </a:r>
            <a:endParaRPr lang="sr-Latn-RS" sz="1600" kern="100" dirty="0">
              <a:effectLst/>
              <a:ea typeface="Calibri" panose="020F0502020204030204" pitchFamily="34" charset="0"/>
              <a:cs typeface="Times New Roman" panose="02020603050405020304" pitchFamily="18" charset="0"/>
            </a:endParaRPr>
          </a:p>
          <a:p>
            <a:pPr marL="0" marR="0" indent="0" algn="just" fontAlgn="base">
              <a:lnSpc>
                <a:spcPct val="107000"/>
              </a:lnSpc>
              <a:spcBef>
                <a:spcPts val="430"/>
              </a:spcBef>
              <a:spcAft>
                <a:spcPts val="0"/>
              </a:spcAft>
              <a:buNone/>
            </a:pPr>
            <a:r>
              <a:rPr lang="sr-Cyrl-RS" sz="1600" kern="100" dirty="0">
                <a:effectLst/>
                <a:ea typeface="Calibri" panose="020F0502020204030204" pitchFamily="34" charset="0"/>
                <a:cs typeface="Times New Roman" panose="02020603050405020304" pitchFamily="18" charset="0"/>
              </a:rPr>
              <a:t>У</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овом</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раду</a:t>
            </a:r>
            <a:r>
              <a:rPr lang="sr-Cyrl-RS" sz="1600" kern="100" dirty="0">
                <a:effectLst/>
                <a:ea typeface="Calibri" panose="020F0502020204030204" pitchFamily="34" charset="0"/>
                <a:cs typeface="Times New Roman" panose="02020603050405020304" pitchFamily="18" charset="0"/>
              </a:rPr>
              <a:t> је</a:t>
            </a:r>
            <a:r>
              <a:rPr lang="sr-Cyrl-RS" sz="1600" kern="1200" dirty="0">
                <a:solidFill>
                  <a:srgbClr val="000000"/>
                </a:solidFill>
                <a:effectLst/>
                <a:ea typeface="Times New Roman" panose="02020603050405020304" pitchFamily="18" charset="0"/>
                <a:cs typeface="Times New Roman" panose="02020603050405020304" pitchFamily="18" charset="0"/>
              </a:rPr>
              <a:t> приказан могућ утицај концентрације на поступак уновчења у стечајном поступку и</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дате</a:t>
            </a:r>
            <a:r>
              <a:rPr lang="en-US" sz="1600" kern="100" dirty="0">
                <a:effectLst/>
                <a:ea typeface="Calibri" panose="020F0502020204030204" pitchFamily="34" charset="0"/>
                <a:cs typeface="Times New Roman" panose="02020603050405020304" pitchFamily="18" charset="0"/>
              </a:rPr>
              <a:t> </a:t>
            </a:r>
            <a:r>
              <a:rPr lang="sr-Cyrl-RS" sz="1600" kern="100" dirty="0">
                <a:effectLst/>
                <a:ea typeface="Calibri" panose="020F0502020204030204" pitchFamily="34" charset="0"/>
                <a:cs typeface="Times New Roman" panose="02020603050405020304" pitchFamily="18" charset="0"/>
              </a:rPr>
              <a:t>су </a:t>
            </a:r>
            <a:r>
              <a:rPr lang="en-US" sz="1600" kern="100" dirty="0" err="1">
                <a:effectLst/>
                <a:ea typeface="Calibri" panose="020F0502020204030204" pitchFamily="34" charset="0"/>
                <a:cs typeface="Times New Roman" panose="02020603050405020304" pitchFamily="18" charset="0"/>
              </a:rPr>
              <a:t>смернице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за</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поступање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стечајног</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управника</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које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би</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могле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спре</a:t>
            </a:r>
            <a:r>
              <a:rPr lang="sr-Cyrl-RS" sz="1600" kern="100" dirty="0">
                <a:effectLst/>
                <a:ea typeface="Calibri" panose="020F0502020204030204" pitchFamily="34" charset="0"/>
                <a:cs typeface="Times New Roman" panose="02020603050405020304" pitchFamily="18" charset="0"/>
              </a:rPr>
              <a:t>ч</a:t>
            </a:r>
            <a:r>
              <a:rPr lang="en-US" sz="1600" kern="100" dirty="0" err="1">
                <a:effectLst/>
                <a:ea typeface="Calibri" panose="020F0502020204030204" pitchFamily="34" charset="0"/>
                <a:cs typeface="Times New Roman" panose="02020603050405020304" pitchFamily="18" charset="0"/>
              </a:rPr>
              <a:t>ит</a:t>
            </a:r>
            <a:r>
              <a:rPr lang="sr-Cyrl-RS" sz="1600" kern="100" dirty="0">
                <a:effectLst/>
                <a:ea typeface="Calibri" panose="020F0502020204030204" pitchFamily="34" charset="0"/>
                <a:cs typeface="Times New Roman" panose="02020603050405020304" pitchFamily="18" charset="0"/>
              </a:rPr>
              <a:t>и</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озбиљније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последице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које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могу</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настати</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из</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прописа</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којим</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се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уре</a:t>
            </a:r>
            <a:r>
              <a:rPr lang="sr-Cyrl-RS" sz="1600" kern="100" dirty="0">
                <a:effectLst/>
                <a:ea typeface="Calibri" panose="020F0502020204030204" pitchFamily="34" charset="0"/>
                <a:cs typeface="Times New Roman" panose="02020603050405020304" pitchFamily="18" charset="0"/>
              </a:rPr>
              <a:t>ђ</a:t>
            </a:r>
            <a:r>
              <a:rPr lang="en-US" sz="1600" kern="100" dirty="0" err="1">
                <a:effectLst/>
                <a:ea typeface="Calibri" panose="020F0502020204030204" pitchFamily="34" charset="0"/>
                <a:cs typeface="Times New Roman" panose="02020603050405020304" pitchFamily="18" charset="0"/>
              </a:rPr>
              <a:t>ује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за</a:t>
            </a:r>
            <a:r>
              <a:rPr lang="sr-Cyrl-RS" sz="1600" kern="100" dirty="0">
                <a:effectLst/>
                <a:ea typeface="Calibri" panose="020F0502020204030204" pitchFamily="34" charset="0"/>
                <a:cs typeface="Times New Roman" panose="02020603050405020304" pitchFamily="18" charset="0"/>
              </a:rPr>
              <a:t>ш</a:t>
            </a:r>
            <a:r>
              <a:rPr lang="en-US" sz="1600" kern="100" dirty="0" err="1">
                <a:effectLst/>
                <a:ea typeface="Calibri" panose="020F0502020204030204" pitchFamily="34" charset="0"/>
                <a:cs typeface="Times New Roman" panose="02020603050405020304" pitchFamily="18" charset="0"/>
              </a:rPr>
              <a:t>тита</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конкуренције</a:t>
            </a:r>
            <a:r>
              <a:rPr lang="en-US" sz="1600" kern="100" dirty="0">
                <a:effectLst/>
                <a:ea typeface="Calibri" panose="020F0502020204030204" pitchFamily="34" charset="0"/>
                <a:cs typeface="Times New Roman" panose="02020603050405020304" pitchFamily="18" charset="0"/>
              </a:rPr>
              <a:t> и </a:t>
            </a:r>
            <a:r>
              <a:rPr lang="en-US" sz="1600" kern="100" dirty="0" err="1">
                <a:effectLst/>
                <a:ea typeface="Calibri" panose="020F0502020204030204" pitchFamily="34" charset="0"/>
                <a:cs typeface="Times New Roman" panose="02020603050405020304" pitchFamily="18" charset="0"/>
              </a:rPr>
              <a:t>поступка</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који</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се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вод</a:t>
            </a:r>
            <a:r>
              <a:rPr lang="sr-Cyrl-RS" sz="1600" kern="100" dirty="0">
                <a:effectLst/>
                <a:ea typeface="Calibri" panose="020F0502020204030204" pitchFamily="34" charset="0"/>
                <a:cs typeface="Times New Roman" panose="02020603050405020304" pitchFamily="18" charset="0"/>
              </a:rPr>
              <a:t>е</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пред</a:t>
            </a:r>
            <a:r>
              <a:rPr lang="en-US" sz="1600" kern="100" dirty="0">
                <a:effectLst/>
                <a:ea typeface="Calibri" panose="020F0502020204030204" pitchFamily="34" charset="0"/>
                <a:cs typeface="Times New Roman" panose="02020603050405020304" pitchFamily="18" charset="0"/>
              </a:rPr>
              <a:t> </a:t>
            </a:r>
            <a:r>
              <a:rPr lang="en-US" sz="1600" kern="100" dirty="0" err="1">
                <a:effectLst/>
                <a:ea typeface="Calibri" panose="020F0502020204030204" pitchFamily="34" charset="0"/>
                <a:cs typeface="Times New Roman" panose="02020603050405020304" pitchFamily="18" charset="0"/>
              </a:rPr>
              <a:t>Комисијом</a:t>
            </a:r>
            <a:r>
              <a:rPr lang="en-US" sz="1600" kern="100" dirty="0">
                <a:effectLst/>
                <a:ea typeface="Calibri" panose="020F0502020204030204" pitchFamily="34" charset="0"/>
                <a:cs typeface="Times New Roman" panose="02020603050405020304" pitchFamily="18" charset="0"/>
              </a:rPr>
              <a:t>.</a:t>
            </a:r>
            <a:r>
              <a:rPr lang="en-US" sz="1600" kern="0" dirty="0">
                <a:effectLst/>
                <a:ea typeface="Calibri" panose="020F0502020204030204" pitchFamily="34" charset="0"/>
                <a:cs typeface="Times New Roman" panose="02020603050405020304" pitchFamily="18" charset="0"/>
              </a:rPr>
              <a:t> </a:t>
            </a:r>
            <a:r>
              <a:rPr lang="sr-Cyrl-RS" sz="1600" kern="1200" dirty="0">
                <a:solidFill>
                  <a:srgbClr val="000000"/>
                </a:solidFill>
                <a:effectLst/>
                <a:ea typeface="Times New Roman" panose="02020603050405020304" pitchFamily="18" charset="0"/>
                <a:cs typeface="Times New Roman" panose="02020603050405020304" pitchFamily="18" charset="0"/>
              </a:rPr>
              <a:t>Како се прописи који уређују заштиту конкуренције односе и на привредна друштва у стечајном поступку, и како могу утицати на поступак стечаја, стечајни управник је дужан да се стара о њиховом поштовању. А посебно имајући у виду наступање штетних последица које могу утицати на продају у стечајном поступку у случају непоштовања Законом одређене обавезе пријаве концентрације од стране купца. У сваком случају стечајни управник се може обратити Комисији за заштиту конкуренције као органу надлежном за контролу концентрација а како би се предупредили евентуални проблеми у вези са извршеном продајом.</a:t>
            </a:r>
            <a:endParaRPr lang="sr-Latn-RS" sz="1600" kern="100" dirty="0">
              <a:effectLst/>
              <a:ea typeface="Calibri" panose="020F0502020204030204" pitchFamily="34" charset="0"/>
              <a:cs typeface="Times New Roman" panose="02020603050405020304" pitchFamily="18" charset="0"/>
            </a:endParaRPr>
          </a:p>
          <a:p>
            <a:pPr marL="0" marR="0" indent="0" algn="just" fontAlgn="base">
              <a:lnSpc>
                <a:spcPct val="107000"/>
              </a:lnSpc>
              <a:spcBef>
                <a:spcPts val="430"/>
              </a:spcBef>
              <a:spcAft>
                <a:spcPts val="0"/>
              </a:spcAft>
              <a:buNone/>
            </a:pP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fontAlgn="base">
              <a:lnSpc>
                <a:spcPct val="107000"/>
              </a:lnSpc>
              <a:spcBef>
                <a:spcPts val="430"/>
              </a:spcBef>
              <a:spcAft>
                <a:spcPts val="0"/>
              </a:spcAft>
            </a:pP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3424547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buNone/>
            </a:pPr>
            <a:r>
              <a:rPr lang="sr-Cyrl-RS" dirty="0"/>
              <a:t>                       </a:t>
            </a:r>
          </a:p>
          <a:p>
            <a:pPr marL="0" indent="0">
              <a:buNone/>
            </a:pPr>
            <a:endParaRPr lang="sr-Cyrl-RS" dirty="0"/>
          </a:p>
          <a:p>
            <a:pPr marL="0" indent="0">
              <a:buNone/>
            </a:pPr>
            <a:endParaRPr lang="sr-Cyrl-RS" dirty="0"/>
          </a:p>
          <a:p>
            <a:pPr marL="0" indent="0" algn="ctr">
              <a:buNone/>
            </a:pPr>
            <a:r>
              <a:rPr lang="sr-Cyrl-RS" dirty="0"/>
              <a:t>ХВАЛА НА ПАЖЊИ!</a:t>
            </a:r>
            <a:endParaRPr lang="sr-Latn-RS" dirty="0"/>
          </a:p>
        </p:txBody>
      </p:sp>
    </p:spTree>
    <p:extLst>
      <p:ext uri="{BB962C8B-B14F-4D97-AF65-F5344CB8AC3E}">
        <p14:creationId xmlns:p14="http://schemas.microsoft.com/office/powerpoint/2010/main" val="106906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D1175B-BA33-4048-892E-62837989148D}"/>
              </a:ext>
            </a:extLst>
          </p:cNvPr>
          <p:cNvSpPr>
            <a:spLocks noGrp="1"/>
          </p:cNvSpPr>
          <p:nvPr>
            <p:ph idx="1"/>
          </p:nvPr>
        </p:nvSpPr>
        <p:spPr/>
        <p:txBody>
          <a:bodyPr/>
          <a:lstStyle/>
          <a:p>
            <a:pPr marL="0" indent="0" algn="ctr">
              <a:buNone/>
            </a:pPr>
            <a:r>
              <a:rPr lang="sr-Cyrl-RS" sz="1800" b="1" dirty="0"/>
              <a:t>Увод</a:t>
            </a:r>
          </a:p>
          <a:p>
            <a:pPr marL="0" indent="0" algn="ctr">
              <a:buNone/>
            </a:pPr>
            <a:r>
              <a:rPr lang="sr-Cyrl-RS" sz="1800" b="1" dirty="0"/>
              <a:t>ЗАКОНСКИ ОКВИР</a:t>
            </a:r>
          </a:p>
          <a:p>
            <a:pPr marL="0" indent="0" algn="just">
              <a:buNone/>
            </a:pPr>
            <a:r>
              <a:rPr lang="sr-Cyrl-RS" sz="1800" dirty="0"/>
              <a:t>- Закон о заштити конкуренције („Сл.гласник РС“, бр.51/2009 и 95/2013)</a:t>
            </a:r>
          </a:p>
          <a:p>
            <a:pPr marL="0" indent="0" algn="just">
              <a:buNone/>
            </a:pPr>
            <a:r>
              <a:rPr lang="sr-Cyrl-RS" sz="1800" dirty="0"/>
              <a:t>- </a:t>
            </a:r>
            <a:r>
              <a:rPr lang="sr-Cyrl-RS" sz="1800" kern="1200" dirty="0">
                <a:solidFill>
                  <a:srgbClr val="000000"/>
                </a:solidFill>
                <a:effectLst/>
                <a:ea typeface="Times New Roman" panose="02020603050405020304" pitchFamily="18" charset="0"/>
              </a:rPr>
              <a:t>Закон о стечају („Сл.гласник РС“, бр. 104/2009) </a:t>
            </a:r>
            <a:endParaRPr lang="sr-Cyrl-RS" sz="1800" dirty="0"/>
          </a:p>
          <a:p>
            <a:pPr marL="0" indent="0" algn="just">
              <a:buNone/>
            </a:pPr>
            <a:r>
              <a:rPr lang="sr-Cyrl-RS" sz="1800" dirty="0"/>
              <a:t>- Закон о изменама и допунама Закона о стечају („Сл.гласник РС“, бр. 104/2009, 99/2011 - др.закон, 71/2012 - одлука УС и 83/2014)</a:t>
            </a:r>
          </a:p>
          <a:p>
            <a:pPr marL="0" indent="0" algn="just">
              <a:buNone/>
            </a:pPr>
            <a:endParaRPr lang="sr-Cyrl-RS" sz="1800" dirty="0"/>
          </a:p>
          <a:p>
            <a:pPr marL="0" indent="0" algn="ctr">
              <a:buNone/>
            </a:pPr>
            <a:r>
              <a:rPr lang="sr-Cyrl-RS" sz="1800" b="1" dirty="0"/>
              <a:t>ПОДЗАКОНСКИ АКТИ</a:t>
            </a:r>
          </a:p>
          <a:p>
            <a:pPr marL="0" indent="0">
              <a:buNone/>
            </a:pPr>
            <a:r>
              <a:rPr lang="sr-Cyrl-RS" sz="1800" dirty="0"/>
              <a:t>- Уредба о садржини и начину подношења пријаве концентрације („Сл.гласник РС“ бр. 5 од 25. јануара 2016. године)</a:t>
            </a:r>
          </a:p>
          <a:p>
            <a:pPr marL="0" indent="0">
              <a:buNone/>
            </a:pPr>
            <a:r>
              <a:rPr lang="sr-Cyrl-RS" sz="1800" dirty="0"/>
              <a:t>- Уредба о критеријумима за одређивање релевантног тржишта („Сл.гласник РС“ бр. 89/2009 од 02.11.2009. године)</a:t>
            </a:r>
          </a:p>
          <a:p>
            <a:endParaRPr lang="sr-Cyrl-RS" sz="1800" kern="1200" dirty="0">
              <a:solidFill>
                <a:srgbClr val="000000"/>
              </a:solidFill>
              <a:effectLst/>
              <a:latin typeface="Times New Roman" panose="02020603050405020304" pitchFamily="18" charset="0"/>
              <a:ea typeface="Times New Roman" panose="02020603050405020304" pitchFamily="18" charset="0"/>
            </a:endParaRPr>
          </a:p>
          <a:p>
            <a:endParaRPr lang="sr-Latn-RS" dirty="0"/>
          </a:p>
        </p:txBody>
      </p:sp>
    </p:spTree>
    <p:extLst>
      <p:ext uri="{BB962C8B-B14F-4D97-AF65-F5344CB8AC3E}">
        <p14:creationId xmlns:p14="http://schemas.microsoft.com/office/powerpoint/2010/main" val="1462354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D571E0-2693-4967-92A1-B642CDA307D3}"/>
              </a:ext>
            </a:extLst>
          </p:cNvPr>
          <p:cNvSpPr>
            <a:spLocks noGrp="1"/>
          </p:cNvSpPr>
          <p:nvPr>
            <p:ph idx="1"/>
          </p:nvPr>
        </p:nvSpPr>
        <p:spPr/>
        <p:txBody>
          <a:bodyPr/>
          <a:lstStyle/>
          <a:p>
            <a:pPr marL="0" indent="0" algn="just">
              <a:buNone/>
            </a:pPr>
            <a:endParaRPr lang="sr-Cyrl-RS" sz="1800" b="1" kern="100" dirty="0">
              <a:effectLst/>
              <a:ea typeface="Calibri" panose="020F0502020204030204" pitchFamily="34" charset="0"/>
              <a:cs typeface="Times New Roman" panose="02020603050405020304" pitchFamily="18" charset="0"/>
            </a:endParaRPr>
          </a:p>
          <a:p>
            <a:pPr marL="0" indent="0" algn="just">
              <a:buNone/>
            </a:pPr>
            <a:r>
              <a:rPr lang="sr-Cyrl-RS" sz="1800" b="1" kern="100" dirty="0">
                <a:effectLst/>
                <a:ea typeface="Calibri" panose="020F0502020204030204" pitchFamily="34" charset="0"/>
                <a:cs typeface="Times New Roman" panose="02020603050405020304" pitchFamily="18" charset="0"/>
              </a:rPr>
              <a:t>Са становишта стечајних прописа</a:t>
            </a:r>
          </a:p>
          <a:p>
            <a:pPr algn="just"/>
            <a:r>
              <a:rPr lang="sr-Cyrl-RS" sz="1800" kern="100" dirty="0">
                <a:effectLst/>
                <a:ea typeface="Calibri" panose="020F0502020204030204" pitchFamily="34" charset="0"/>
                <a:cs typeface="Times New Roman" panose="02020603050405020304" pitchFamily="18" charset="0"/>
              </a:rPr>
              <a:t>У стечајној регулативи,</a:t>
            </a:r>
            <a:r>
              <a:rPr lang="sr-Cyrl-RS" sz="1800" kern="1200" dirty="0">
                <a:solidFill>
                  <a:srgbClr val="000000"/>
                </a:solidFill>
                <a:effectLst/>
                <a:ea typeface="Times New Roman" panose="02020603050405020304" pitchFamily="18" charset="0"/>
                <a:cs typeface="Times New Roman" panose="02020603050405020304" pitchFamily="18" charset="0"/>
              </a:rPr>
              <a:t> Закон о стечају (Сл. гласник РС“, бр. 104/2009) и </a:t>
            </a:r>
            <a:r>
              <a:rPr lang="sr-Cyrl-RS" sz="1800" kern="100" dirty="0">
                <a:effectLst/>
                <a:ea typeface="Calibri" panose="020F0502020204030204" pitchFamily="34" charset="0"/>
                <a:cs typeface="Times New Roman" panose="02020603050405020304" pitchFamily="18" charset="0"/>
              </a:rPr>
              <a:t>Закон о изменама и допунама Закона о стечају (</a:t>
            </a:r>
            <a:r>
              <a:rPr lang="sr-Cyrl-RS" sz="1800" kern="1200" dirty="0">
                <a:solidFill>
                  <a:srgbClr val="000000"/>
                </a:solidFill>
                <a:effectLst/>
                <a:ea typeface="Times New Roman" panose="02020603050405020304" pitchFamily="18" charset="0"/>
                <a:cs typeface="Times New Roman" panose="02020603050405020304" pitchFamily="18" charset="0"/>
              </a:rPr>
              <a:t>Сл.гласник РС“, бр. 104/2009, 99/2011 - др.закон, 71/2012 - одлука УС и 83/2014) у својим одредбама које регулишу поступак и услове уновчења целокупне имовине стечајног дужника или дела имовине, продају стечајног дужника као правног лица, и поступак реорганизације у оквиру мера за реализацију плана реорганизације, </a:t>
            </a:r>
            <a:r>
              <a:rPr lang="sr-Cyrl-RS" sz="1800" b="1" kern="1200" dirty="0">
                <a:solidFill>
                  <a:srgbClr val="000000"/>
                </a:solidFill>
                <a:effectLst/>
                <a:ea typeface="Times New Roman" panose="02020603050405020304" pitchFamily="18" charset="0"/>
                <a:cs typeface="Times New Roman" panose="02020603050405020304" pitchFamily="18" charset="0"/>
              </a:rPr>
              <a:t>упућују на поштовање прописа о заштити конкуренције односно на примену Закона о заштити конкуренције. </a:t>
            </a:r>
          </a:p>
          <a:p>
            <a:pPr algn="just"/>
            <a:r>
              <a:rPr lang="sr-Cyrl-RS" sz="1800" kern="1200" dirty="0">
                <a:solidFill>
                  <a:srgbClr val="000000"/>
                </a:solidFill>
                <a:effectLst/>
                <a:ea typeface="Times New Roman" panose="02020603050405020304" pitchFamily="18" charset="0"/>
                <a:cs typeface="Times New Roman" panose="02020603050405020304" pitchFamily="18" charset="0"/>
              </a:rPr>
              <a:t>Одредбе које се односе на усклађивање стечајних прописа и прописа о заштити конкуренције законодавац </a:t>
            </a:r>
            <a:r>
              <a:rPr lang="sr-Cyrl-RS" sz="1800" dirty="0">
                <a:solidFill>
                  <a:srgbClr val="000000"/>
                </a:solidFill>
                <a:ea typeface="Times New Roman" panose="02020603050405020304" pitchFamily="18" charset="0"/>
                <a:cs typeface="Times New Roman" panose="02020603050405020304" pitchFamily="18" charset="0"/>
              </a:rPr>
              <a:t>је изоставио</a:t>
            </a:r>
            <a:r>
              <a:rPr lang="sr-Cyrl-RS" sz="1800" kern="1200" dirty="0">
                <a:solidFill>
                  <a:srgbClr val="000000"/>
                </a:solidFill>
                <a:effectLst/>
                <a:ea typeface="Times New Roman" panose="02020603050405020304" pitchFamily="18" charset="0"/>
                <a:cs typeface="Times New Roman" panose="02020603050405020304" pitchFamily="18" charset="0"/>
              </a:rPr>
              <a:t> из најновијих измена Закона о стечају из 2017. и 2018. године.</a:t>
            </a:r>
            <a:endParaRPr lang="en-US" sz="18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73815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C1A2E2-A42B-4BBC-A94F-91CDD5E453BA}"/>
              </a:ext>
            </a:extLst>
          </p:cNvPr>
          <p:cNvSpPr>
            <a:spLocks noGrp="1"/>
          </p:cNvSpPr>
          <p:nvPr>
            <p:ph idx="1"/>
          </p:nvPr>
        </p:nvSpPr>
        <p:spPr/>
        <p:txBody>
          <a:bodyPr/>
          <a:lstStyle/>
          <a:p>
            <a:pPr marL="0" indent="0">
              <a:buNone/>
            </a:pPr>
            <a:r>
              <a:rPr lang="sr-Cyrl-RS" sz="1800" b="1" kern="100" dirty="0">
                <a:ea typeface="Calibri" panose="020F0502020204030204" pitchFamily="34" charset="0"/>
              </a:rPr>
              <a:t> Концентрација учесника на тржишту</a:t>
            </a:r>
            <a:endParaRPr lang="sr-Cyrl-RS" sz="1800" b="1" kern="100" dirty="0">
              <a:effectLst/>
              <a:ea typeface="Calibri" panose="020F0502020204030204" pitchFamily="34" charset="0"/>
            </a:endParaRPr>
          </a:p>
          <a:p>
            <a:pPr algn="just"/>
            <a:r>
              <a:rPr lang="sr-Cyrl-RS" sz="1800" kern="100" dirty="0">
                <a:effectLst/>
                <a:ea typeface="Calibri" panose="020F0502020204030204" pitchFamily="34" charset="0"/>
              </a:rPr>
              <a:t>Концентрацију учесника на тржишту регулише Закон о заштити конкуренције који разликује повреде конкуренције које се јављају кроз облике рестриктивних споразума и злоупотребе доминантног положаја, и контролу концентрације учесника на тржишту, као два одвојена поступка и две одвојене целине. </a:t>
            </a:r>
          </a:p>
          <a:p>
            <a:pPr algn="just"/>
            <a:r>
              <a:rPr lang="sr-Cyrl-RS" sz="1800" kern="100" dirty="0">
                <a:effectLst/>
                <a:ea typeface="Calibri" panose="020F0502020204030204" pitchFamily="34" charset="0"/>
              </a:rPr>
              <a:t>Појам концентрације регулисан је одредбом члана 17. Закона о заштити конкуренције којом је предвиђено под којим условима концентрација учесника на тржишту настаје.</a:t>
            </a:r>
          </a:p>
          <a:p>
            <a:endParaRPr lang="sr-Cyrl-RS" sz="1800" kern="100" dirty="0">
              <a:effectLst/>
              <a:ea typeface="Calibri" panose="020F0502020204030204" pitchFamily="34" charset="0"/>
            </a:endParaRPr>
          </a:p>
          <a:p>
            <a:pPr marL="0" marR="0" indent="0">
              <a:lnSpc>
                <a:spcPct val="107000"/>
              </a:lnSpc>
              <a:spcBef>
                <a:spcPts val="0"/>
              </a:spcBef>
              <a:spcAft>
                <a:spcPts val="800"/>
              </a:spcAft>
              <a:buNone/>
            </a:pPr>
            <a:r>
              <a:rPr lang="sr-Cyrl-RS" sz="1800" b="1" kern="100" dirty="0">
                <a:effectLst/>
                <a:ea typeface="Calibri" panose="020F0502020204030204" pitchFamily="34" charset="0"/>
                <a:cs typeface="Times New Roman" panose="02020603050405020304" pitchFamily="18" charset="0"/>
              </a:rPr>
              <a:t>Обавеза пријаве концентрације члан 61</a:t>
            </a:r>
            <a:endParaRPr lang="en-US" sz="1800"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sr-Cyrl-RS" sz="1800" kern="100" dirty="0">
                <a:effectLst/>
                <a:ea typeface="Calibri" panose="020F0502020204030204" pitchFamily="34" charset="0"/>
                <a:cs typeface="Times New Roman" panose="02020603050405020304" pitchFamily="18" charset="0"/>
              </a:rPr>
              <a:t>Закон је прописао обавезу пријаве концентрације на начин и под условима који су прописани овим Законом и</a:t>
            </a:r>
            <a:r>
              <a:rPr lang="sr-Cyrl-RS" sz="1800" b="1" kern="100" dirty="0">
                <a:effectLst/>
                <a:ea typeface="Calibri" panose="020F0502020204030204" pitchFamily="34" charset="0"/>
                <a:cs typeface="Times New Roman" panose="02020603050405020304" pitchFamily="18" charset="0"/>
              </a:rPr>
              <a:t> </a:t>
            </a:r>
            <a:r>
              <a:rPr lang="sr-Cyrl-RS" sz="1800" kern="1200" dirty="0">
                <a:solidFill>
                  <a:srgbClr val="000000"/>
                </a:solidFill>
                <a:effectLst/>
                <a:ea typeface="Times New Roman" panose="02020603050405020304" pitchFamily="18" charset="0"/>
                <a:cs typeface="Times New Roman" panose="02020603050405020304" pitchFamily="18" charset="0"/>
              </a:rPr>
              <a:t>Уредбом о садржини и начину подношења пријаве концентрације</a:t>
            </a:r>
            <a:r>
              <a:rPr lang="sr-Latn-RS" sz="1800" kern="1200" dirty="0">
                <a:solidFill>
                  <a:srgbClr val="000000"/>
                </a:solidFill>
                <a:effectLst/>
                <a:ea typeface="Times New Roman" panose="02020603050405020304" pitchFamily="18" charset="0"/>
                <a:cs typeface="Times New Roman" panose="02020603050405020304" pitchFamily="18" charset="0"/>
              </a:rPr>
              <a:t>. </a:t>
            </a:r>
            <a:endParaRPr lang="en-US" sz="18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290051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611EC8-3D9B-4C94-A4BB-65942ED450D8}"/>
              </a:ext>
            </a:extLst>
          </p:cNvPr>
          <p:cNvSpPr>
            <a:spLocks noGrp="1"/>
          </p:cNvSpPr>
          <p:nvPr>
            <p:ph idx="1"/>
          </p:nvPr>
        </p:nvSpPr>
        <p:spPr/>
        <p:txBody>
          <a:bodyPr/>
          <a:lstStyle/>
          <a:p>
            <a:pPr marL="0" indent="0" algn="just">
              <a:buNone/>
            </a:pPr>
            <a:r>
              <a:rPr lang="sr-Cyrl-RS" sz="1800" b="1" kern="100" dirty="0">
                <a:ea typeface="Calibri" panose="020F0502020204030204" pitchFamily="34" charset="0"/>
                <a:cs typeface="Times New Roman" panose="02020603050405020304" pitchFamily="18" charset="0"/>
              </a:rPr>
              <a:t>Персонална примена правила конкуренције</a:t>
            </a:r>
            <a:endParaRPr lang="sr-Cyrl-RS" sz="1800" b="1" kern="100" dirty="0">
              <a:effectLst/>
              <a:ea typeface="Calibri" panose="020F0502020204030204" pitchFamily="34" charset="0"/>
              <a:cs typeface="Times New Roman" panose="02020603050405020304" pitchFamily="18" charset="0"/>
            </a:endParaRPr>
          </a:p>
          <a:p>
            <a:pPr algn="just"/>
            <a:r>
              <a:rPr lang="sr-Cyrl-RS" sz="1800" kern="100" dirty="0">
                <a:effectLst/>
                <a:ea typeface="Calibri" panose="020F0502020204030204" pitchFamily="34" charset="0"/>
                <a:cs typeface="Times New Roman" panose="02020603050405020304" pitchFamily="18" charset="0"/>
              </a:rPr>
              <a:t>Закон о заштити конкуренције је у својим уводним одредбама дефинисао појам учесника на тржишту, тако да је чланом 3 прописао да се Закон примењује на сва привредна друштва (домаћа и страна), предузетнике и остала правна и физичка лица која учествују у промету робе и услуга, непосредно или посредно, стално, повремено или једнократно, без обзира на правни статус. </a:t>
            </a:r>
            <a:r>
              <a:rPr lang="sr-Cyrl-RS" sz="1800" b="1" kern="100" dirty="0">
                <a:effectLst/>
                <a:ea typeface="Calibri" panose="020F0502020204030204" pitchFamily="34" charset="0"/>
                <a:cs typeface="Times New Roman" panose="02020603050405020304" pitchFamily="18" charset="0"/>
              </a:rPr>
              <a:t>Из наведене одредбе произилази да се начелно примењује и на привредно друштво над којим је отворен стечајни поступак. </a:t>
            </a:r>
          </a:p>
          <a:p>
            <a:pPr algn="just"/>
            <a:r>
              <a:rPr lang="sr-Cyrl-RS" sz="1800" kern="100" dirty="0">
                <a:effectLst/>
                <a:ea typeface="Calibri" panose="020F0502020204030204" pitchFamily="34" charset="0"/>
                <a:cs typeface="Times New Roman" panose="02020603050405020304" pitchFamily="18" charset="0"/>
              </a:rPr>
              <a:t>Учесник на тржишту у смислу овог закона је сваки ентитет који се бави привредном делатношћу без обзира на правни статус и независно од форме организивања, већ у зависности од тога коју активност обавља одредиће се да ли је или није учесник на тржишту, па уколико обавља комерцијалну делатност на њега се тада може применити право конкуренције, односно закон. </a:t>
            </a:r>
            <a:endParaRPr lang="en-US" sz="1800" kern="100" dirty="0">
              <a:effectLst/>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2356095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FD869A-FABF-4BBD-8946-D0629D913124}"/>
              </a:ext>
            </a:extLst>
          </p:cNvPr>
          <p:cNvSpPr>
            <a:spLocks noGrp="1"/>
          </p:cNvSpPr>
          <p:nvPr>
            <p:ph idx="1"/>
          </p:nvPr>
        </p:nvSpPr>
        <p:spPr/>
        <p:txBody>
          <a:bodyPr/>
          <a:lstStyle/>
          <a:p>
            <a:pPr marL="0" indent="0">
              <a:buNone/>
            </a:pPr>
            <a:r>
              <a:rPr lang="sr-Cyrl-RS" sz="2000" b="1" kern="100" dirty="0">
                <a:ea typeface="Calibri" panose="020F0502020204030204" pitchFamily="34" charset="0"/>
                <a:cs typeface="Times New Roman" panose="02020603050405020304" pitchFamily="18" charset="0"/>
              </a:rPr>
              <a:t>Утицај</a:t>
            </a:r>
            <a:r>
              <a:rPr lang="sr-Cyrl-RS" sz="2000" b="1" kern="100" dirty="0">
                <a:effectLst/>
                <a:ea typeface="Calibri" panose="020F0502020204030204" pitchFamily="34" charset="0"/>
                <a:cs typeface="Times New Roman" panose="02020603050405020304" pitchFamily="18" charset="0"/>
              </a:rPr>
              <a:t> Закона о заштити конкуренције на продају у стечајном поступку</a:t>
            </a:r>
          </a:p>
          <a:p>
            <a:pPr algn="just"/>
            <a:r>
              <a:rPr lang="sr-Cyrl-RS" sz="1800" kern="1200" dirty="0">
                <a:solidFill>
                  <a:srgbClr val="000000"/>
                </a:solidFill>
                <a:effectLst/>
                <a:ea typeface="Times New Roman" panose="02020603050405020304" pitchFamily="18" charset="0"/>
              </a:rPr>
              <a:t>Поступак стечаја је судски поступак регулисан Законом о стечају </a:t>
            </a:r>
            <a:r>
              <a:rPr lang="sr-Cyrl-RS" sz="1800" dirty="0">
                <a:solidFill>
                  <a:srgbClr val="000000"/>
                </a:solidFill>
                <a:ea typeface="Times New Roman" panose="02020603050405020304" pitchFamily="18" charset="0"/>
              </a:rPr>
              <a:t>који има за</a:t>
            </a:r>
            <a:r>
              <a:rPr lang="sr-Cyrl-RS" sz="1800" kern="1200" dirty="0">
                <a:solidFill>
                  <a:srgbClr val="000000"/>
                </a:solidFill>
                <a:effectLst/>
                <a:ea typeface="Times New Roman" panose="02020603050405020304" pitchFamily="18" charset="0"/>
              </a:rPr>
              <a:t> циљ најповољније колективно намирење стечајних поверилаца остваривањем највеће могуће вредности стечајног дужника, односно његове имовине. </a:t>
            </a:r>
          </a:p>
          <a:p>
            <a:pPr algn="just"/>
            <a:r>
              <a:rPr lang="sr-Cyrl-RS" sz="1800" kern="1200" dirty="0">
                <a:solidFill>
                  <a:srgbClr val="000000"/>
                </a:solidFill>
                <a:effectLst/>
                <a:ea typeface="Times New Roman" panose="02020603050405020304" pitchFamily="18" charset="0"/>
              </a:rPr>
              <a:t>Стечај се у смислу овог Закона спроводи банкротством које подразумева намирење поверилаца продајом целокупне имовине стечајног дужника, односно стечајног дужника као правног лица, и реорганизацијом под којом се подразумева намирење поверилаца према усвојеном плану реорганизације и то редефинисањем дужничко поверилачких односа, статусним променама дужника или на други начин који је предвиђен планом реорганизације. </a:t>
            </a:r>
          </a:p>
          <a:p>
            <a:pPr algn="just"/>
            <a:r>
              <a:rPr lang="sr-Cyrl-RS" sz="1800" kern="1200" dirty="0">
                <a:solidFill>
                  <a:srgbClr val="000000"/>
                </a:solidFill>
                <a:effectLst/>
                <a:ea typeface="Times New Roman" panose="02020603050405020304" pitchFamily="18" charset="0"/>
              </a:rPr>
              <a:t>Закон о стечају је чланом 132. одредио услове под којима се може приступити уновчењу целокупне имовине или дела имовине стечајног дужника, и чланом 135. услове под којима се може приступити уновчењу стечајног дужника као </a:t>
            </a:r>
            <a:r>
              <a:rPr lang="sr-Cyrl-RS" sz="1800" dirty="0">
                <a:solidFill>
                  <a:srgbClr val="000000"/>
                </a:solidFill>
                <a:ea typeface="Times New Roman" panose="02020603050405020304" pitchFamily="18" charset="0"/>
              </a:rPr>
              <a:t>правног </a:t>
            </a:r>
            <a:r>
              <a:rPr lang="sr-Cyrl-RS" sz="1800" kern="1200" dirty="0">
                <a:solidFill>
                  <a:srgbClr val="000000"/>
                </a:solidFill>
                <a:effectLst/>
                <a:ea typeface="Times New Roman" panose="02020603050405020304" pitchFamily="18" charset="0"/>
              </a:rPr>
              <a:t>лица. </a:t>
            </a:r>
            <a:endParaRPr lang="sr-Latn-RS" sz="1800" dirty="0"/>
          </a:p>
        </p:txBody>
      </p:sp>
    </p:spTree>
    <p:extLst>
      <p:ext uri="{BB962C8B-B14F-4D97-AF65-F5344CB8AC3E}">
        <p14:creationId xmlns:p14="http://schemas.microsoft.com/office/powerpoint/2010/main" val="426501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FC1C75-0A4F-4A69-A74C-4E5C0F432BD5}"/>
              </a:ext>
            </a:extLst>
          </p:cNvPr>
          <p:cNvSpPr>
            <a:spLocks noGrp="1"/>
          </p:cNvSpPr>
          <p:nvPr>
            <p:ph idx="1"/>
          </p:nvPr>
        </p:nvSpPr>
        <p:spPr/>
        <p:txBody>
          <a:bodyPr/>
          <a:lstStyle/>
          <a:p>
            <a:pPr algn="just"/>
            <a:endParaRPr lang="sr-Cyrl-RS" sz="1800" kern="1200" dirty="0">
              <a:solidFill>
                <a:srgbClr val="000000"/>
              </a:solidFill>
              <a:effectLst/>
              <a:ea typeface="Times New Roman" panose="02020603050405020304" pitchFamily="18" charset="0"/>
            </a:endParaRPr>
          </a:p>
          <a:p>
            <a:pPr algn="just"/>
            <a:r>
              <a:rPr lang="sr-Cyrl-RS" sz="1800" dirty="0">
                <a:solidFill>
                  <a:srgbClr val="000000"/>
                </a:solidFill>
                <a:ea typeface="Times New Roman" panose="02020603050405020304" pitchFamily="18" charset="0"/>
              </a:rPr>
              <a:t>Ј</a:t>
            </a:r>
            <a:r>
              <a:rPr lang="sr-Cyrl-RS" sz="1800" kern="1200" dirty="0">
                <a:solidFill>
                  <a:srgbClr val="000000"/>
                </a:solidFill>
                <a:effectLst/>
                <a:ea typeface="Times New Roman" panose="02020603050405020304" pitchFamily="18" charset="0"/>
              </a:rPr>
              <a:t>едан од услова предвиђен чланом 132. став 10 је да се продаја целокупне имовине стечајног дужника и имовинске целине, као и стечајног дужника као правног лица (чланом 135 став 3), не може вршити супротно одредбама Закона којим се уређује заштита конкуренције, а орган надлежан за заштиту конкуренције поступа са нарочитом хитношћу и у скраћеном поступку. </a:t>
            </a:r>
          </a:p>
          <a:p>
            <a:pPr algn="just"/>
            <a:r>
              <a:rPr lang="sr-Cyrl-RS" sz="1800" kern="1200" dirty="0">
                <a:solidFill>
                  <a:srgbClr val="000000"/>
                </a:solidFill>
                <a:effectLst/>
                <a:ea typeface="Times New Roman" panose="02020603050405020304" pitchFamily="18" charset="0"/>
              </a:rPr>
              <a:t>Наведене одредбе имају за последицу да продаја у стечајном поступку како продаја имовине стечајног дужника тако и продаја стечајног дужника као правног лица мора </a:t>
            </a:r>
            <a:r>
              <a:rPr lang="sr-Cyrl-RS" sz="1800" dirty="0">
                <a:solidFill>
                  <a:srgbClr val="000000"/>
                </a:solidFill>
                <a:ea typeface="Times New Roman" panose="02020603050405020304" pitchFamily="18" charset="0"/>
              </a:rPr>
              <a:t>бити у складу са</a:t>
            </a:r>
            <a:r>
              <a:rPr lang="sr-Cyrl-RS" sz="1800" kern="1200" dirty="0">
                <a:solidFill>
                  <a:srgbClr val="000000"/>
                </a:solidFill>
                <a:effectLst/>
                <a:ea typeface="Times New Roman" panose="02020603050405020304" pitchFamily="18" charset="0"/>
              </a:rPr>
              <a:t> одредбама Закона о заштити конкуренције.</a:t>
            </a:r>
            <a:endParaRPr lang="en-US" dirty="0"/>
          </a:p>
        </p:txBody>
      </p:sp>
    </p:spTree>
    <p:extLst>
      <p:ext uri="{BB962C8B-B14F-4D97-AF65-F5344CB8AC3E}">
        <p14:creationId xmlns:p14="http://schemas.microsoft.com/office/powerpoint/2010/main" val="80895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B4EB23-636F-3327-AD27-ED01DDDADDD7}"/>
              </a:ext>
            </a:extLst>
          </p:cNvPr>
          <p:cNvSpPr>
            <a:spLocks noGrp="1"/>
          </p:cNvSpPr>
          <p:nvPr>
            <p:ph idx="1"/>
          </p:nvPr>
        </p:nvSpPr>
        <p:spPr>
          <a:xfrm>
            <a:off x="107504" y="1600200"/>
            <a:ext cx="8640960" cy="5141168"/>
          </a:xfrm>
        </p:spPr>
        <p:txBody>
          <a:bodyPr/>
          <a:lstStyle/>
          <a:p>
            <a:pPr algn="just"/>
            <a:r>
              <a:rPr lang="sr-Cyrl-RS" sz="1600" kern="1200" dirty="0">
                <a:solidFill>
                  <a:srgbClr val="000000"/>
                </a:solidFill>
                <a:effectLst/>
                <a:ea typeface="Times New Roman" panose="02020603050405020304" pitchFamily="18" charset="0"/>
                <a:cs typeface="Times New Roman" panose="02020603050405020304" pitchFamily="18" charset="0"/>
              </a:rPr>
              <a:t>Поред наведеног, Закон о стечају упућује на примену Закона о заштити концентрације у делу који се односи на поступак спровођења ст</a:t>
            </a:r>
            <a:r>
              <a:rPr lang="sr-Latn-RS" sz="1600" kern="1200" dirty="0">
                <a:solidFill>
                  <a:srgbClr val="000000"/>
                </a:solidFill>
                <a:effectLst/>
                <a:ea typeface="Times New Roman" panose="02020603050405020304" pitchFamily="18" charset="0"/>
                <a:cs typeface="Times New Roman" panose="02020603050405020304" pitchFamily="18" charset="0"/>
              </a:rPr>
              <a:t>e</a:t>
            </a:r>
            <a:r>
              <a:rPr lang="sr-Cyrl-RS" sz="1600" kern="1200" dirty="0">
                <a:solidFill>
                  <a:srgbClr val="000000"/>
                </a:solidFill>
                <a:effectLst/>
                <a:ea typeface="Times New Roman" panose="02020603050405020304" pitchFamily="18" charset="0"/>
                <a:cs typeface="Times New Roman" panose="02020603050405020304" pitchFamily="18" charset="0"/>
              </a:rPr>
              <a:t>чајног поступка реорганизацијом, одредбом члана 157 став 3 којим је предвиђено да се спровођење мера предвиђених планом реорганизације не може вршити супротно одредбама Закона којим се уређује заштита конкуренције и Закона којим се уређује контрола државне помоћи, а орган надлежан за заштиту конкуренције поступа са нарочитом хитношћу и у скраћеном поступку. Истим чланом у ставу 4. Закон прописује да ако је стечајни дужник разврстан као средње или велико правно лице у складу са законом којим се уређују критеријуми за разврставање правних лица, подносилац плана реорганизације дужан је да план реорганизације поднесе органу надлежном за заштиту конкуренције и органу надлежном за контролу државне помоћи, ради прибављања мишљења да ли су предвиђене мере у супротности са законом којим се уређује заштита конкуренције и законом којим се уређује контрола државне помоћи, као и наредним ставом, да рочиште за разматрање предлога плана реорганизације и гласање од стране поверилаца не може бити одржано пре доношења одлуке органа надлежног за заштиту конкуренције и органа надлежног за контролу државне помоћи. Наведено значи, да је подносилац плана дужан да тај план поднесе Комисији истовремено кад га подноси суду независно да ли је планом реорганизације предвиђена мера која представља концентрацију и да ли постоје обавезни услови за подношење пријаве концентрације која је прописана чланом 61. Закона о заштити конкуренције.</a:t>
            </a:r>
            <a:endParaRPr lang="en-US" sz="1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73100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3750</TotalTime>
  <Words>3831</Words>
  <Application>Microsoft Office PowerPoint</Application>
  <PresentationFormat>On-screen Show (4:3)</PresentationFormat>
  <Paragraphs>134</Paragraphs>
  <Slides>26</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26</vt:i4>
      </vt:variant>
    </vt:vector>
  </HeadingPairs>
  <TitlesOfParts>
    <vt:vector size="34" baseType="lpstr">
      <vt:lpstr>Arial</vt:lpstr>
      <vt:lpstr>Calibri</vt:lpstr>
      <vt:lpstr>Calibri Light</vt:lpstr>
      <vt:lpstr>Times New Roman</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Sladjana Guzijan</cp:lastModifiedBy>
  <cp:revision>115</cp:revision>
  <cp:lastPrinted>2022-04-18T09:57:26Z</cp:lastPrinted>
  <dcterms:created xsi:type="dcterms:W3CDTF">2015-09-21T07:03:01Z</dcterms:created>
  <dcterms:modified xsi:type="dcterms:W3CDTF">2022-04-19T09:51:30Z</dcterms:modified>
</cp:coreProperties>
</file>